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60" r:id="rId1"/>
  </p:sldMasterIdLst>
  <p:notesMasterIdLst>
    <p:notesMasterId r:id="rId49"/>
  </p:notesMasterIdLst>
  <p:sldIdLst>
    <p:sldId id="256" r:id="rId2"/>
    <p:sldId id="257" r:id="rId3"/>
    <p:sldId id="299" r:id="rId4"/>
    <p:sldId id="263" r:id="rId5"/>
    <p:sldId id="300" r:id="rId6"/>
    <p:sldId id="301" r:id="rId7"/>
    <p:sldId id="302" r:id="rId8"/>
    <p:sldId id="303" r:id="rId9"/>
    <p:sldId id="260" r:id="rId10"/>
    <p:sldId id="261" r:id="rId11"/>
    <p:sldId id="264" r:id="rId12"/>
    <p:sldId id="267" r:id="rId13"/>
    <p:sldId id="266" r:id="rId14"/>
    <p:sldId id="297" r:id="rId15"/>
    <p:sldId id="294" r:id="rId16"/>
    <p:sldId id="298" r:id="rId17"/>
    <p:sldId id="304" r:id="rId18"/>
    <p:sldId id="310" r:id="rId19"/>
    <p:sldId id="276" r:id="rId20"/>
    <p:sldId id="279" r:id="rId21"/>
    <p:sldId id="296" r:id="rId22"/>
    <p:sldId id="281" r:id="rId23"/>
    <p:sldId id="258" r:id="rId24"/>
    <p:sldId id="285" r:id="rId25"/>
    <p:sldId id="290" r:id="rId26"/>
    <p:sldId id="291" r:id="rId27"/>
    <p:sldId id="292" r:id="rId28"/>
    <p:sldId id="307" r:id="rId29"/>
    <p:sldId id="309" r:id="rId30"/>
    <p:sldId id="308" r:id="rId31"/>
    <p:sldId id="287" r:id="rId32"/>
    <p:sldId id="259" r:id="rId33"/>
    <p:sldId id="283" r:id="rId34"/>
    <p:sldId id="284" r:id="rId35"/>
    <p:sldId id="286" r:id="rId36"/>
    <p:sldId id="289" r:id="rId37"/>
    <p:sldId id="305" r:id="rId38"/>
    <p:sldId id="288" r:id="rId39"/>
    <p:sldId id="282" r:id="rId40"/>
    <p:sldId id="293" r:id="rId41"/>
    <p:sldId id="265" r:id="rId42"/>
    <p:sldId id="268" r:id="rId43"/>
    <p:sldId id="269" r:id="rId44"/>
    <p:sldId id="270" r:id="rId45"/>
    <p:sldId id="274" r:id="rId46"/>
    <p:sldId id="275" r:id="rId47"/>
    <p:sldId id="280" r:id="rId4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17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Skip-thought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39.6</c:v>
                </c:pt>
                <c:pt idx="1">
                  <c:v>38.700000000000003</c:v>
                </c:pt>
                <c:pt idx="2">
                  <c:v>59.7</c:v>
                </c:pt>
                <c:pt idx="3">
                  <c:v>44.6</c:v>
                </c:pt>
                <c:pt idx="4">
                  <c:v>54.9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5A-AB4D-BA7E-7B051E29FD9B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InferSent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37.1</c:v>
                </c:pt>
                <c:pt idx="1">
                  <c:v>38</c:v>
                </c:pt>
                <c:pt idx="2">
                  <c:v>53.2</c:v>
                </c:pt>
                <c:pt idx="3">
                  <c:v>43.6</c:v>
                </c:pt>
                <c:pt idx="4">
                  <c:v>56.3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5A-AB4D-BA7E-7B051E29FD9B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DisSent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41.6</c:v>
                </c:pt>
                <c:pt idx="1">
                  <c:v>39.9</c:v>
                </c:pt>
                <c:pt idx="2">
                  <c:v>57.8</c:v>
                </c:pt>
                <c:pt idx="3">
                  <c:v>44.9</c:v>
                </c:pt>
                <c:pt idx="4">
                  <c:v>54.8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45A-AB4D-BA7E-7B051E29FD9B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ELMo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lumMod val="110000"/>
                    <a:satMod val="105000"/>
                    <a:tint val="67000"/>
                  </a:schemeClr>
                </a:gs>
                <a:gs pos="50000">
                  <a:schemeClr val="accent4">
                    <a:lumMod val="105000"/>
                    <a:satMod val="103000"/>
                    <a:tint val="73000"/>
                  </a:schemeClr>
                </a:gs>
                <a:gs pos="100000">
                  <a:schemeClr val="accent4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41.5</c:v>
                </c:pt>
                <c:pt idx="1">
                  <c:v>41.5</c:v>
                </c:pt>
                <c:pt idx="2">
                  <c:v>58.8</c:v>
                </c:pt>
                <c:pt idx="3">
                  <c:v>46.4</c:v>
                </c:pt>
                <c:pt idx="4">
                  <c:v>59.4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5A-AB4D-BA7E-7B051E29FD9B}"/>
            </c:ext>
          </c:extLst>
        </c:ser>
        <c:ser>
          <c:idx val="5"/>
          <c:order val="4"/>
          <c:tx>
            <c:strRef>
              <c:f>Sheet1!$A$6</c:f>
              <c:strCache>
                <c:ptCount val="1"/>
                <c:pt idx="0">
                  <c:v>BERT-Large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lumMod val="110000"/>
                    <a:satMod val="105000"/>
                    <a:tint val="67000"/>
                  </a:schemeClr>
                </a:gs>
                <a:gs pos="50000">
                  <a:schemeClr val="accent6">
                    <a:lumMod val="105000"/>
                    <a:satMod val="103000"/>
                    <a:tint val="73000"/>
                  </a:schemeClr>
                </a:gs>
                <a:gs pos="100000">
                  <a:schemeClr val="accent6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6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44.1</c:v>
                </c:pt>
                <c:pt idx="1">
                  <c:v>43.8</c:v>
                </c:pt>
                <c:pt idx="2">
                  <c:v>58.8</c:v>
                </c:pt>
                <c:pt idx="3">
                  <c:v>49.9</c:v>
                </c:pt>
                <c:pt idx="4">
                  <c:v>60.5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45A-AB4D-BA7E-7B051E29FD9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768649008"/>
        <c:axId val="1768655120"/>
      </c:barChart>
      <c:catAx>
        <c:axId val="1768649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655120"/>
        <c:crosses val="autoZero"/>
        <c:auto val="1"/>
        <c:lblAlgn val="ctr"/>
        <c:lblOffset val="100"/>
        <c:tickMarkSkip val="1"/>
        <c:noMultiLvlLbl val="0"/>
      </c:catAx>
      <c:valAx>
        <c:axId val="1768655120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649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Skip-thought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39.6</c:v>
                </c:pt>
                <c:pt idx="1">
                  <c:v>38.700000000000003</c:v>
                </c:pt>
                <c:pt idx="2">
                  <c:v>59.7</c:v>
                </c:pt>
                <c:pt idx="3">
                  <c:v>44.6</c:v>
                </c:pt>
                <c:pt idx="4">
                  <c:v>54.9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5A-AB4D-BA7E-7B051E29FD9B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InferSent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37.1</c:v>
                </c:pt>
                <c:pt idx="1">
                  <c:v>38</c:v>
                </c:pt>
                <c:pt idx="2">
                  <c:v>53.2</c:v>
                </c:pt>
                <c:pt idx="3">
                  <c:v>43.6</c:v>
                </c:pt>
                <c:pt idx="4">
                  <c:v>56.3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5A-AB4D-BA7E-7B051E29FD9B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DisSent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41.6</c:v>
                </c:pt>
                <c:pt idx="1">
                  <c:v>39.9</c:v>
                </c:pt>
                <c:pt idx="2">
                  <c:v>57.8</c:v>
                </c:pt>
                <c:pt idx="3">
                  <c:v>44.9</c:v>
                </c:pt>
                <c:pt idx="4">
                  <c:v>54.8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45A-AB4D-BA7E-7B051E29FD9B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ELMo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lumMod val="110000"/>
                    <a:satMod val="105000"/>
                    <a:tint val="67000"/>
                  </a:schemeClr>
                </a:gs>
                <a:gs pos="50000">
                  <a:schemeClr val="accent4">
                    <a:lumMod val="105000"/>
                    <a:satMod val="103000"/>
                    <a:tint val="73000"/>
                  </a:schemeClr>
                </a:gs>
                <a:gs pos="100000">
                  <a:schemeClr val="accent4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41.5</c:v>
                </c:pt>
                <c:pt idx="1">
                  <c:v>41.5</c:v>
                </c:pt>
                <c:pt idx="2">
                  <c:v>58.8</c:v>
                </c:pt>
                <c:pt idx="3">
                  <c:v>46.4</c:v>
                </c:pt>
                <c:pt idx="4">
                  <c:v>59.4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5A-AB4D-BA7E-7B051E29FD9B}"/>
            </c:ext>
          </c:extLst>
        </c:ser>
        <c:ser>
          <c:idx val="5"/>
          <c:order val="4"/>
          <c:tx>
            <c:strRef>
              <c:f>Sheet1!$A$7</c:f>
              <c:strCache>
                <c:ptCount val="1"/>
                <c:pt idx="0">
                  <c:v>BERT-Large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lumMod val="110000"/>
                    <a:satMod val="105000"/>
                    <a:tint val="67000"/>
                  </a:schemeClr>
                </a:gs>
                <a:gs pos="50000">
                  <a:schemeClr val="accent6">
                    <a:lumMod val="105000"/>
                    <a:satMod val="103000"/>
                    <a:tint val="73000"/>
                  </a:schemeClr>
                </a:gs>
                <a:gs pos="100000">
                  <a:schemeClr val="accent6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6">
                  <a:shade val="95000"/>
                </a:schemeClr>
              </a:solidFill>
              <a:round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rgbClr val="C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5BE9-3749-8662-D41F26157AD9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rgbClr val="C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5BE9-3749-8662-D41F26157AD9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rgbClr val="C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5BE9-3749-8662-D41F26157AD9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rgbClr val="C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5BE9-3749-8662-D41F26157AD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Sheet1!$B$7:$F$7</c:f>
              <c:numCache>
                <c:formatCode>General</c:formatCode>
                <c:ptCount val="5"/>
                <c:pt idx="0">
                  <c:v>44.1</c:v>
                </c:pt>
                <c:pt idx="1">
                  <c:v>43.8</c:v>
                </c:pt>
                <c:pt idx="2">
                  <c:v>58.8</c:v>
                </c:pt>
                <c:pt idx="3">
                  <c:v>49.9</c:v>
                </c:pt>
                <c:pt idx="4">
                  <c:v>60.5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45A-AB4D-BA7E-7B051E29FD9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768649008"/>
        <c:axId val="1768655120"/>
      </c:barChart>
      <c:catAx>
        <c:axId val="1768649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655120"/>
        <c:crosses val="autoZero"/>
        <c:auto val="1"/>
        <c:lblAlgn val="ctr"/>
        <c:lblOffset val="100"/>
        <c:tickMarkSkip val="1"/>
        <c:noMultiLvlLbl val="0"/>
      </c:catAx>
      <c:valAx>
        <c:axId val="1768655120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649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Skip-thought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rgbClr val="C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4608-1744-8EDF-C1F64E30E43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39.6</c:v>
                </c:pt>
                <c:pt idx="1">
                  <c:v>38.700000000000003</c:v>
                </c:pt>
                <c:pt idx="2">
                  <c:v>59.7</c:v>
                </c:pt>
                <c:pt idx="3">
                  <c:v>44.6</c:v>
                </c:pt>
                <c:pt idx="4">
                  <c:v>54.9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5A-AB4D-BA7E-7B051E29FD9B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InferSent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37.1</c:v>
                </c:pt>
                <c:pt idx="1">
                  <c:v>38</c:v>
                </c:pt>
                <c:pt idx="2">
                  <c:v>53.2</c:v>
                </c:pt>
                <c:pt idx="3">
                  <c:v>43.6</c:v>
                </c:pt>
                <c:pt idx="4">
                  <c:v>56.3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5A-AB4D-BA7E-7B051E29FD9B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DisSent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41.6</c:v>
                </c:pt>
                <c:pt idx="1">
                  <c:v>39.9</c:v>
                </c:pt>
                <c:pt idx="2">
                  <c:v>57.8</c:v>
                </c:pt>
                <c:pt idx="3">
                  <c:v>44.9</c:v>
                </c:pt>
                <c:pt idx="4">
                  <c:v>54.8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45A-AB4D-BA7E-7B051E29FD9B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ELMo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lumMod val="110000"/>
                    <a:satMod val="105000"/>
                    <a:tint val="67000"/>
                  </a:schemeClr>
                </a:gs>
                <a:gs pos="50000">
                  <a:schemeClr val="accent4">
                    <a:lumMod val="105000"/>
                    <a:satMod val="103000"/>
                    <a:tint val="73000"/>
                  </a:schemeClr>
                </a:gs>
                <a:gs pos="100000">
                  <a:schemeClr val="accent4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41.5</c:v>
                </c:pt>
                <c:pt idx="1">
                  <c:v>41.5</c:v>
                </c:pt>
                <c:pt idx="2">
                  <c:v>58.8</c:v>
                </c:pt>
                <c:pt idx="3">
                  <c:v>46.4</c:v>
                </c:pt>
                <c:pt idx="4">
                  <c:v>59.4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5A-AB4D-BA7E-7B051E29FD9B}"/>
            </c:ext>
          </c:extLst>
        </c:ser>
        <c:ser>
          <c:idx val="5"/>
          <c:order val="4"/>
          <c:tx>
            <c:strRef>
              <c:f>Sheet1!$A$7</c:f>
              <c:strCache>
                <c:ptCount val="1"/>
                <c:pt idx="0">
                  <c:v>BERT-Large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lumMod val="110000"/>
                    <a:satMod val="105000"/>
                    <a:tint val="67000"/>
                  </a:schemeClr>
                </a:gs>
                <a:gs pos="50000">
                  <a:schemeClr val="accent6">
                    <a:lumMod val="105000"/>
                    <a:satMod val="103000"/>
                    <a:tint val="73000"/>
                  </a:schemeClr>
                </a:gs>
                <a:gs pos="100000">
                  <a:schemeClr val="accent6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6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Sheet1!$B$7:$F$7</c:f>
              <c:numCache>
                <c:formatCode>General</c:formatCode>
                <c:ptCount val="5"/>
                <c:pt idx="0">
                  <c:v>44.1</c:v>
                </c:pt>
                <c:pt idx="1">
                  <c:v>43.8</c:v>
                </c:pt>
                <c:pt idx="2">
                  <c:v>58.8</c:v>
                </c:pt>
                <c:pt idx="3">
                  <c:v>49.9</c:v>
                </c:pt>
                <c:pt idx="4">
                  <c:v>60.5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45A-AB4D-BA7E-7B051E29FD9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768649008"/>
        <c:axId val="1768655120"/>
      </c:barChart>
      <c:catAx>
        <c:axId val="1768649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655120"/>
        <c:crosses val="autoZero"/>
        <c:auto val="1"/>
        <c:lblAlgn val="ctr"/>
        <c:lblOffset val="100"/>
        <c:tickMarkSkip val="1"/>
        <c:noMultiLvlLbl val="0"/>
      </c:catAx>
      <c:valAx>
        <c:axId val="1768655120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649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Skip-thought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39.6</c:v>
                </c:pt>
                <c:pt idx="1">
                  <c:v>38.700000000000003</c:v>
                </c:pt>
                <c:pt idx="2">
                  <c:v>59.7</c:v>
                </c:pt>
                <c:pt idx="3">
                  <c:v>44.6</c:v>
                </c:pt>
                <c:pt idx="4">
                  <c:v>54.9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45A-AB4D-BA7E-7B051E29FD9B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InferSent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37.1</c:v>
                </c:pt>
                <c:pt idx="1">
                  <c:v>38</c:v>
                </c:pt>
                <c:pt idx="2">
                  <c:v>53.2</c:v>
                </c:pt>
                <c:pt idx="3">
                  <c:v>43.6</c:v>
                </c:pt>
                <c:pt idx="4">
                  <c:v>56.3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45A-AB4D-BA7E-7B051E29FD9B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DisSent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41.6</c:v>
                </c:pt>
                <c:pt idx="1">
                  <c:v>39.9</c:v>
                </c:pt>
                <c:pt idx="2">
                  <c:v>57.8</c:v>
                </c:pt>
                <c:pt idx="3">
                  <c:v>44.9</c:v>
                </c:pt>
                <c:pt idx="4">
                  <c:v>54.8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45A-AB4D-BA7E-7B051E29FD9B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ELMo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lumMod val="110000"/>
                    <a:satMod val="105000"/>
                    <a:tint val="67000"/>
                  </a:schemeClr>
                </a:gs>
                <a:gs pos="50000">
                  <a:schemeClr val="accent4">
                    <a:lumMod val="105000"/>
                    <a:satMod val="103000"/>
                    <a:tint val="73000"/>
                  </a:schemeClr>
                </a:gs>
                <a:gs pos="100000">
                  <a:schemeClr val="accent4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41.5</c:v>
                </c:pt>
                <c:pt idx="1">
                  <c:v>41.5</c:v>
                </c:pt>
                <c:pt idx="2">
                  <c:v>58.8</c:v>
                </c:pt>
                <c:pt idx="3">
                  <c:v>46.4</c:v>
                </c:pt>
                <c:pt idx="4">
                  <c:v>59.4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45A-AB4D-BA7E-7B051E29FD9B}"/>
            </c:ext>
          </c:extLst>
        </c:ser>
        <c:ser>
          <c:idx val="5"/>
          <c:order val="4"/>
          <c:tx>
            <c:strRef>
              <c:f>Sheet1!$A$7</c:f>
              <c:strCache>
                <c:ptCount val="1"/>
                <c:pt idx="0">
                  <c:v>BERT-Large</c:v>
                </c:pt>
              </c:strCache>
            </c:strRef>
          </c:tx>
          <c:spPr>
            <a:gradFill rotWithShape="1">
              <a:gsLst>
                <a:gs pos="0">
                  <a:schemeClr val="accent6">
                    <a:lumMod val="110000"/>
                    <a:satMod val="105000"/>
                    <a:tint val="67000"/>
                  </a:schemeClr>
                </a:gs>
                <a:gs pos="50000">
                  <a:schemeClr val="accent6">
                    <a:lumMod val="105000"/>
                    <a:satMod val="103000"/>
                    <a:tint val="73000"/>
                  </a:schemeClr>
                </a:gs>
                <a:gs pos="100000">
                  <a:schemeClr val="accent6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6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Sheet1!$B$7:$F$7</c:f>
              <c:numCache>
                <c:formatCode>General</c:formatCode>
                <c:ptCount val="5"/>
                <c:pt idx="0">
                  <c:v>44.1</c:v>
                </c:pt>
                <c:pt idx="1">
                  <c:v>43.8</c:v>
                </c:pt>
                <c:pt idx="2">
                  <c:v>58.8</c:v>
                </c:pt>
                <c:pt idx="3">
                  <c:v>49.9</c:v>
                </c:pt>
                <c:pt idx="4">
                  <c:v>60.5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745A-AB4D-BA7E-7B051E29FD9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768649008"/>
        <c:axId val="1768655120"/>
      </c:barChart>
      <c:catAx>
        <c:axId val="17686490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655120"/>
        <c:crosses val="autoZero"/>
        <c:auto val="1"/>
        <c:lblAlgn val="ctr"/>
        <c:lblOffset val="100"/>
        <c:tickMarkSkip val="1"/>
        <c:noMultiLvlLbl val="0"/>
      </c:catAx>
      <c:valAx>
        <c:axId val="1768655120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64900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Baseline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36.9</c:v>
                </c:pt>
                <c:pt idx="1">
                  <c:v>38</c:v>
                </c:pt>
                <c:pt idx="2">
                  <c:v>57</c:v>
                </c:pt>
                <c:pt idx="3">
                  <c:v>44.1</c:v>
                </c:pt>
                <c:pt idx="4">
                  <c:v>61.2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57-6E47-A909-BE5E4D72382F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 +SDT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37</c:v>
                </c:pt>
                <c:pt idx="1">
                  <c:v>37.700000000000003</c:v>
                </c:pt>
                <c:pt idx="2">
                  <c:v>56.2</c:v>
                </c:pt>
                <c:pt idx="3">
                  <c:v>43.9</c:v>
                </c:pt>
                <c:pt idx="4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B57-6E47-A909-BE5E4D72382F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 +SPP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37.1</c:v>
                </c:pt>
                <c:pt idx="1">
                  <c:v>37.700000000000003</c:v>
                </c:pt>
                <c:pt idx="2">
                  <c:v>57.1</c:v>
                </c:pt>
                <c:pt idx="3">
                  <c:v>45.6</c:v>
                </c:pt>
                <c:pt idx="4">
                  <c:v>60.8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B57-6E47-A909-BE5E4D72382F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 +NL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lumMod val="110000"/>
                    <a:satMod val="105000"/>
                    <a:tint val="67000"/>
                  </a:schemeClr>
                </a:gs>
                <a:gs pos="50000">
                  <a:schemeClr val="accent4">
                    <a:lumMod val="105000"/>
                    <a:satMod val="103000"/>
                    <a:tint val="73000"/>
                  </a:schemeClr>
                </a:gs>
                <a:gs pos="100000">
                  <a:schemeClr val="accent4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37.200000000000003</c:v>
                </c:pt>
                <c:pt idx="1">
                  <c:v>37.799999999999997</c:v>
                </c:pt>
                <c:pt idx="2">
                  <c:v>56.4</c:v>
                </c:pt>
                <c:pt idx="3">
                  <c:v>44.7</c:v>
                </c:pt>
                <c:pt idx="4">
                  <c:v>61.2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B57-6E47-A909-BE5E4D72382F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 +SPP+NL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lumMod val="110000"/>
                    <a:satMod val="105000"/>
                    <a:tint val="67000"/>
                  </a:schemeClr>
                </a:gs>
                <a:gs pos="50000">
                  <a:schemeClr val="accent5">
                    <a:lumMod val="105000"/>
                    <a:satMod val="103000"/>
                    <a:tint val="73000"/>
                  </a:schemeClr>
                </a:gs>
                <a:gs pos="100000">
                  <a:schemeClr val="accent5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5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37.9</c:v>
                </c:pt>
                <c:pt idx="1">
                  <c:v>39.299999999999997</c:v>
                </c:pt>
                <c:pt idx="2">
                  <c:v>56.7</c:v>
                </c:pt>
                <c:pt idx="3">
                  <c:v>45.7</c:v>
                </c:pt>
                <c:pt idx="4">
                  <c:v>60.9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B57-6E47-A909-BE5E4D72382F}"/>
            </c:ext>
          </c:extLst>
        </c:ser>
        <c:ser>
          <c:idx val="6"/>
          <c:order val="5"/>
          <c:tx>
            <c:strRef>
              <c:f>Sheet1!$A$8</c:f>
              <c:strCache>
                <c:ptCount val="1"/>
                <c:pt idx="0">
                  <c:v> +SDT+SPP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60000"/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60000"/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60000"/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lumMod val="60000"/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Sheet1!$B$8:$F$8</c:f>
              <c:numCache>
                <c:formatCode>General</c:formatCode>
                <c:ptCount val="5"/>
                <c:pt idx="0">
                  <c:v>37.299999999999997</c:v>
                </c:pt>
                <c:pt idx="1">
                  <c:v>36.9</c:v>
                </c:pt>
                <c:pt idx="2">
                  <c:v>56.2</c:v>
                </c:pt>
                <c:pt idx="3">
                  <c:v>44.4</c:v>
                </c:pt>
                <c:pt idx="4">
                  <c:v>60.5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88-014F-905F-454EFF613FD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881719248"/>
        <c:axId val="1881720880"/>
      </c:barChart>
      <c:catAx>
        <c:axId val="1881719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1720880"/>
        <c:crosses val="autoZero"/>
        <c:auto val="1"/>
        <c:lblAlgn val="ctr"/>
        <c:lblOffset val="100"/>
        <c:noMultiLvlLbl val="0"/>
      </c:catAx>
      <c:valAx>
        <c:axId val="1881720880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1719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Baseline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36.9</c:v>
                </c:pt>
                <c:pt idx="1">
                  <c:v>38</c:v>
                </c:pt>
                <c:pt idx="2">
                  <c:v>57</c:v>
                </c:pt>
                <c:pt idx="3">
                  <c:v>44.1</c:v>
                </c:pt>
                <c:pt idx="4">
                  <c:v>61.2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57-6E47-A909-BE5E4D72382F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 +SDT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37</c:v>
                </c:pt>
                <c:pt idx="1">
                  <c:v>37.700000000000003</c:v>
                </c:pt>
                <c:pt idx="2">
                  <c:v>56.2</c:v>
                </c:pt>
                <c:pt idx="3">
                  <c:v>43.9</c:v>
                </c:pt>
                <c:pt idx="4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B57-6E47-A909-BE5E4D72382F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 +SPP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37.1</c:v>
                </c:pt>
                <c:pt idx="1">
                  <c:v>37.700000000000003</c:v>
                </c:pt>
                <c:pt idx="2">
                  <c:v>57.1</c:v>
                </c:pt>
                <c:pt idx="3">
                  <c:v>45.6</c:v>
                </c:pt>
                <c:pt idx="4">
                  <c:v>60.8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B57-6E47-A909-BE5E4D72382F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 +NL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lumMod val="110000"/>
                    <a:satMod val="105000"/>
                    <a:tint val="67000"/>
                  </a:schemeClr>
                </a:gs>
                <a:gs pos="50000">
                  <a:schemeClr val="accent4">
                    <a:lumMod val="105000"/>
                    <a:satMod val="103000"/>
                    <a:tint val="73000"/>
                  </a:schemeClr>
                </a:gs>
                <a:gs pos="100000">
                  <a:schemeClr val="accent4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37.200000000000003</c:v>
                </c:pt>
                <c:pt idx="1">
                  <c:v>37.799999999999997</c:v>
                </c:pt>
                <c:pt idx="2">
                  <c:v>56.4</c:v>
                </c:pt>
                <c:pt idx="3">
                  <c:v>44.7</c:v>
                </c:pt>
                <c:pt idx="4">
                  <c:v>61.2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B57-6E47-A909-BE5E4D72382F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 +SPP+NL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lumMod val="110000"/>
                    <a:satMod val="105000"/>
                    <a:tint val="67000"/>
                  </a:schemeClr>
                </a:gs>
                <a:gs pos="50000">
                  <a:schemeClr val="accent5">
                    <a:lumMod val="105000"/>
                    <a:satMod val="103000"/>
                    <a:tint val="73000"/>
                  </a:schemeClr>
                </a:gs>
                <a:gs pos="100000">
                  <a:schemeClr val="accent5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5">
                  <a:shade val="95000"/>
                </a:schemeClr>
              </a:solidFill>
              <a:round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rgbClr val="C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4CE1-F341-A358-3123D6D98A33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rgbClr val="C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4CE1-F341-A358-3123D6D98A33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97" b="1" i="0" u="none" strike="noStrike" kern="1200" baseline="0">
                      <a:solidFill>
                        <a:srgbClr val="C0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4CE1-F341-A358-3123D6D98A3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37.9</c:v>
                </c:pt>
                <c:pt idx="1">
                  <c:v>39.299999999999997</c:v>
                </c:pt>
                <c:pt idx="2">
                  <c:v>56.7</c:v>
                </c:pt>
                <c:pt idx="3">
                  <c:v>45.7</c:v>
                </c:pt>
                <c:pt idx="4">
                  <c:v>60.9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B57-6E47-A909-BE5E4D72382F}"/>
            </c:ext>
          </c:extLst>
        </c:ser>
        <c:ser>
          <c:idx val="6"/>
          <c:order val="5"/>
          <c:tx>
            <c:strRef>
              <c:f>Sheet1!$A$8</c:f>
              <c:strCache>
                <c:ptCount val="1"/>
                <c:pt idx="0">
                  <c:v> +SDT+SPP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60000"/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60000"/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60000"/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lumMod val="60000"/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Sheet1!$B$8:$F$8</c:f>
              <c:numCache>
                <c:formatCode>General</c:formatCode>
                <c:ptCount val="5"/>
                <c:pt idx="0">
                  <c:v>37.299999999999997</c:v>
                </c:pt>
                <c:pt idx="1">
                  <c:v>36.9</c:v>
                </c:pt>
                <c:pt idx="2">
                  <c:v>56.2</c:v>
                </c:pt>
                <c:pt idx="3">
                  <c:v>44.4</c:v>
                </c:pt>
                <c:pt idx="4">
                  <c:v>60.5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2AC-7A44-BA72-A454B183562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881719248"/>
        <c:axId val="1881720880"/>
      </c:barChart>
      <c:catAx>
        <c:axId val="1881719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1720880"/>
        <c:crosses val="autoZero"/>
        <c:auto val="1"/>
        <c:lblAlgn val="ctr"/>
        <c:lblOffset val="100"/>
        <c:noMultiLvlLbl val="0"/>
      </c:catAx>
      <c:valAx>
        <c:axId val="1881720880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1719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Baseline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36.9</c:v>
                </c:pt>
                <c:pt idx="1">
                  <c:v>38</c:v>
                </c:pt>
                <c:pt idx="2">
                  <c:v>57</c:v>
                </c:pt>
                <c:pt idx="3">
                  <c:v>44.1</c:v>
                </c:pt>
                <c:pt idx="4">
                  <c:v>61.2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57-6E47-A909-BE5E4D72382F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 +SDT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lumMod val="110000"/>
                    <a:satMod val="105000"/>
                    <a:tint val="67000"/>
                  </a:schemeClr>
                </a:gs>
                <a:gs pos="50000">
                  <a:schemeClr val="accent2">
                    <a:lumMod val="105000"/>
                    <a:satMod val="103000"/>
                    <a:tint val="73000"/>
                  </a:schemeClr>
                </a:gs>
                <a:gs pos="100000">
                  <a:schemeClr val="accent2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2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37</c:v>
                </c:pt>
                <c:pt idx="1">
                  <c:v>37.700000000000003</c:v>
                </c:pt>
                <c:pt idx="2">
                  <c:v>56.2</c:v>
                </c:pt>
                <c:pt idx="3">
                  <c:v>43.9</c:v>
                </c:pt>
                <c:pt idx="4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B57-6E47-A909-BE5E4D72382F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 +SPP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lumMod val="110000"/>
                    <a:satMod val="105000"/>
                    <a:tint val="67000"/>
                  </a:schemeClr>
                </a:gs>
                <a:gs pos="50000">
                  <a:schemeClr val="accent3">
                    <a:lumMod val="105000"/>
                    <a:satMod val="103000"/>
                    <a:tint val="73000"/>
                  </a:schemeClr>
                </a:gs>
                <a:gs pos="100000">
                  <a:schemeClr val="accent3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3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Sheet1!$B$4:$F$4</c:f>
              <c:numCache>
                <c:formatCode>General</c:formatCode>
                <c:ptCount val="5"/>
                <c:pt idx="0">
                  <c:v>37.1</c:v>
                </c:pt>
                <c:pt idx="1">
                  <c:v>37.700000000000003</c:v>
                </c:pt>
                <c:pt idx="2">
                  <c:v>57.1</c:v>
                </c:pt>
                <c:pt idx="3">
                  <c:v>45.6</c:v>
                </c:pt>
                <c:pt idx="4">
                  <c:v>60.8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B57-6E47-A909-BE5E4D72382F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 +NL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lumMod val="110000"/>
                    <a:satMod val="105000"/>
                    <a:tint val="67000"/>
                  </a:schemeClr>
                </a:gs>
                <a:gs pos="50000">
                  <a:schemeClr val="accent4">
                    <a:lumMod val="105000"/>
                    <a:satMod val="103000"/>
                    <a:tint val="73000"/>
                  </a:schemeClr>
                </a:gs>
                <a:gs pos="100000">
                  <a:schemeClr val="accent4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4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Sheet1!$B$5:$F$5</c:f>
              <c:numCache>
                <c:formatCode>General</c:formatCode>
                <c:ptCount val="5"/>
                <c:pt idx="0">
                  <c:v>37.200000000000003</c:v>
                </c:pt>
                <c:pt idx="1">
                  <c:v>37.799999999999997</c:v>
                </c:pt>
                <c:pt idx="2">
                  <c:v>56.4</c:v>
                </c:pt>
                <c:pt idx="3">
                  <c:v>44.7</c:v>
                </c:pt>
                <c:pt idx="4">
                  <c:v>61.2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B57-6E47-A909-BE5E4D72382F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 +SPP+NL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lumMod val="110000"/>
                    <a:satMod val="105000"/>
                    <a:tint val="67000"/>
                  </a:schemeClr>
                </a:gs>
                <a:gs pos="50000">
                  <a:schemeClr val="accent5">
                    <a:lumMod val="105000"/>
                    <a:satMod val="103000"/>
                    <a:tint val="73000"/>
                  </a:schemeClr>
                </a:gs>
                <a:gs pos="100000">
                  <a:schemeClr val="accent5"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5"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Sheet1!$B$6:$F$6</c:f>
              <c:numCache>
                <c:formatCode>General</c:formatCode>
                <c:ptCount val="5"/>
                <c:pt idx="0">
                  <c:v>37.9</c:v>
                </c:pt>
                <c:pt idx="1">
                  <c:v>39.299999999999997</c:v>
                </c:pt>
                <c:pt idx="2">
                  <c:v>56.7</c:v>
                </c:pt>
                <c:pt idx="3">
                  <c:v>45.7</c:v>
                </c:pt>
                <c:pt idx="4">
                  <c:v>60.9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B57-6E47-A909-BE5E4D72382F}"/>
            </c:ext>
          </c:extLst>
        </c:ser>
        <c:ser>
          <c:idx val="6"/>
          <c:order val="5"/>
          <c:tx>
            <c:strRef>
              <c:f>Sheet1!$A$8</c:f>
              <c:strCache>
                <c:ptCount val="1"/>
                <c:pt idx="0">
                  <c:v> +SDT+SPP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lumMod val="60000"/>
                    <a:lumMod val="110000"/>
                    <a:satMod val="105000"/>
                    <a:tint val="67000"/>
                  </a:schemeClr>
                </a:gs>
                <a:gs pos="50000">
                  <a:schemeClr val="accent1">
                    <a:lumMod val="60000"/>
                    <a:lumMod val="105000"/>
                    <a:satMod val="103000"/>
                    <a:tint val="73000"/>
                  </a:schemeClr>
                </a:gs>
                <a:gs pos="100000">
                  <a:schemeClr val="accent1">
                    <a:lumMod val="60000"/>
                    <a:lumMod val="105000"/>
                    <a:satMod val="109000"/>
                    <a:tint val="81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lumMod val="60000"/>
                  <a:shade val="95000"/>
                </a:schemeClr>
              </a:solidFill>
              <a:round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rgbClr val="C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Sheet1!$B$1:$F$1</c:f>
              <c:strCache>
                <c:ptCount val="5"/>
                <c:pt idx="0">
                  <c:v>PDTB-E</c:v>
                </c:pt>
                <c:pt idx="1">
                  <c:v>PDTB-I</c:v>
                </c:pt>
                <c:pt idx="2">
                  <c:v>RST-DT</c:v>
                </c:pt>
                <c:pt idx="3">
                  <c:v>SP</c:v>
                </c:pt>
                <c:pt idx="4">
                  <c:v>DC</c:v>
                </c:pt>
              </c:strCache>
            </c:strRef>
          </c:cat>
          <c:val>
            <c:numRef>
              <c:f>Sheet1!$B$8:$F$8</c:f>
              <c:numCache>
                <c:formatCode>General</c:formatCode>
                <c:ptCount val="5"/>
                <c:pt idx="0">
                  <c:v>37.299999999999997</c:v>
                </c:pt>
                <c:pt idx="1">
                  <c:v>36.9</c:v>
                </c:pt>
                <c:pt idx="2">
                  <c:v>56.2</c:v>
                </c:pt>
                <c:pt idx="3">
                  <c:v>44.4</c:v>
                </c:pt>
                <c:pt idx="4">
                  <c:v>60.5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88-014F-905F-454EFF613FD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881719248"/>
        <c:axId val="1881720880"/>
      </c:barChart>
      <c:catAx>
        <c:axId val="1881719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1720880"/>
        <c:crosses val="autoZero"/>
        <c:auto val="1"/>
        <c:lblAlgn val="ctr"/>
        <c:lblOffset val="100"/>
        <c:noMultiLvlLbl val="0"/>
      </c:catAx>
      <c:valAx>
        <c:axId val="1881720880"/>
        <c:scaling>
          <c:orientation val="minMax"/>
          <c:max val="65"/>
          <c:min val="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81719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6">
  <cs:axisTitle>
    <cs:lnRef idx="0"/>
    <cs:fillRef idx="0"/>
    <cs:effectRef idx="0"/>
    <cs:fontRef idx="minor">
      <a:schemeClr val="tx1">
        <a:lumMod val="50000"/>
        <a:lumOff val="50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>
  <cs:dataPoint3D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158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2">
      <cs:styleClr val="auto"/>
    </cs:fillRef>
    <cs:effectRef idx="1"/>
    <cs:fontRef idx="minor">
      <a:schemeClr val="dk1"/>
    </cs:fontRef>
    <cs:spPr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4"/>
  <cs:dataPointWirefram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62" kern="1200" cap="none" spc="20" baseline="0"/>
  </cs:title>
  <cs:trendline>
    <cs:lnRef idx="0">
      <cs:styleClr val="auto"/>
    </cs:lnRef>
    <cs:fillRef idx="2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2.tiff>
</file>

<file path=ppt/media/image13.png>
</file>

<file path=ppt/media/image15.png>
</file>

<file path=ppt/media/image1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D162E8-B16A-FC42-BE55-5BA4A88ACB6E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8B9554-FED4-554D-A162-4F1937C1BD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742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1CE7-7AF4-2346-B7F5-69587E8E5A64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53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1FF7A-C8AF-C24B-B992-27CD52C82990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926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E97DF-CC1C-4140-A8F1-6144A7174DF1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738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308E1D-941D-064B-9083-D14BC0F968E0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12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26C61-C2A3-5B4B-B5AF-E48331B893E5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527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D8760E-B499-0945-8BA0-2628E7806298}" type="datetime1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622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AFE1C-F305-A544-8595-8A0D866713BE}" type="datetime1">
              <a:rPr lang="en-US" smtClean="0"/>
              <a:t>10/29/19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396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A4100-BBB8-7543-A80D-CBB1FB18E49D}" type="datetime1">
              <a:rPr lang="en-US" smtClean="0"/>
              <a:t>10/29/19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0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2979A-B2AC-D34D-AFD4-6B802CE181FD}" type="datetime1">
              <a:rPr lang="en-US" smtClean="0"/>
              <a:t>10/29/19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340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DC720-6DE4-B345-B867-C431287CD45A}" type="datetime1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132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D761E-C55D-0948-B1F2-056B13952118}" type="datetime1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168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3E868E-9DB9-4344-B458-B7FF94E401C3}" type="datetime1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7AE49D-F963-9E46-9404-870E93C14F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574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026BF-8BA4-1E41-968D-6EA7EA8E55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7930" y="1898374"/>
            <a:ext cx="8527773" cy="1047181"/>
          </a:xfrm>
        </p:spPr>
        <p:txBody>
          <a:bodyPr>
            <a:normAutofit fontScale="90000"/>
          </a:bodyPr>
          <a:lstStyle/>
          <a:p>
            <a:r>
              <a:rPr lang="en-US" sz="3600" b="1" dirty="0"/>
              <a:t>Evaluation Benchmarks and Learning Criteria for</a:t>
            </a:r>
            <a:br>
              <a:rPr lang="en-US" sz="3600" b="1" dirty="0"/>
            </a:br>
            <a:r>
              <a:rPr lang="en-US" sz="3600" b="1" dirty="0"/>
              <a:t>Discourse-Aware Sentence Representations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326969-0334-D645-BCFE-8201AEBDE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081700"/>
            <a:ext cx="6858000" cy="1241822"/>
          </a:xfrm>
        </p:spPr>
        <p:txBody>
          <a:bodyPr/>
          <a:lstStyle/>
          <a:p>
            <a:r>
              <a:rPr lang="en-US" dirty="0" err="1">
                <a:latin typeface="+mj-lt"/>
              </a:rPr>
              <a:t>Mingda</a:t>
            </a:r>
            <a:r>
              <a:rPr lang="en-US" dirty="0">
                <a:latin typeface="+mj-lt"/>
              </a:rPr>
              <a:t> Chen</a:t>
            </a:r>
          </a:p>
          <a:p>
            <a:r>
              <a:rPr lang="en-US" dirty="0">
                <a:latin typeface="+mj-lt"/>
              </a:rPr>
              <a:t>Joint work with </a:t>
            </a:r>
            <a:r>
              <a:rPr lang="en-US" dirty="0" err="1">
                <a:latin typeface="+mj-lt"/>
              </a:rPr>
              <a:t>Zewei</a:t>
            </a:r>
            <a:r>
              <a:rPr lang="en-US" dirty="0">
                <a:latin typeface="+mj-lt"/>
              </a:rPr>
              <a:t> Chu and Kevin </a:t>
            </a:r>
            <a:r>
              <a:rPr lang="en-US" dirty="0" err="1">
                <a:latin typeface="+mj-lt"/>
              </a:rPr>
              <a:t>Gimpel</a:t>
            </a:r>
            <a:endParaRPr lang="en-US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B30D96-5AE9-B84C-9DF0-ED2FCC2B0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3490" y="4106335"/>
            <a:ext cx="1138649" cy="1138649"/>
          </a:xfrm>
          <a:prstGeom prst="rect">
            <a:avLst/>
          </a:prstGeom>
        </p:spPr>
      </p:pic>
      <p:pic>
        <p:nvPicPr>
          <p:cNvPr id="5" name="Picture 4" descr="logo-square-cropped.pdf">
            <a:extLst>
              <a:ext uri="{FF2B5EF4-FFF2-40B4-BE49-F238E27FC236}">
                <a16:creationId xmlns:a16="http://schemas.microsoft.com/office/drawing/2014/main" id="{391119C3-1F58-F148-9739-10262EEDC4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4627" y="4106335"/>
            <a:ext cx="1172718" cy="117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6731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986" y="259009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What is a discourse?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9502" y="1444427"/>
            <a:ext cx="78867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Linearly-structured, e.g. sentence ordering.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+mj-lt"/>
              </a:rPr>
              <a:t>The timing of introducing entities.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Tree-structured, e.g. RST discourse tree.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3B7EFC-08F5-5B43-8631-5F5E8EBE1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DBFF55C-406D-DC4F-9C8B-FCE40F8F32FC}"/>
              </a:ext>
            </a:extLst>
          </p:cNvPr>
          <p:cNvSpPr/>
          <p:nvPr/>
        </p:nvSpPr>
        <p:spPr>
          <a:xfrm>
            <a:off x="685800" y="4120060"/>
            <a:ext cx="4577176" cy="1077218"/>
          </a:xfrm>
          <a:prstGeom prst="rect">
            <a:avLst/>
          </a:prstGeom>
          <a:solidFill>
            <a:schemeClr val="bg2">
              <a:alpha val="7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latin typeface="+mj-lt"/>
              </a:rPr>
              <a:t>1. The European Community's consumer price index rose a provisional 0.6% in September from August</a:t>
            </a:r>
          </a:p>
          <a:p>
            <a:r>
              <a:rPr lang="en-US" sz="1600" dirty="0">
                <a:latin typeface="+mj-lt"/>
              </a:rPr>
              <a:t>2. and was up 5.3% from September 1988,</a:t>
            </a:r>
          </a:p>
          <a:p>
            <a:r>
              <a:rPr lang="en-US" sz="1600" dirty="0">
                <a:latin typeface="+mj-lt"/>
              </a:rPr>
              <a:t>3. according to Eurostat, the EC's statistical agency.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890C656-59F3-084B-A2C3-AF2E426433A3}"/>
              </a:ext>
            </a:extLst>
          </p:cNvPr>
          <p:cNvGrpSpPr/>
          <p:nvPr/>
        </p:nvGrpSpPr>
        <p:grpSpPr>
          <a:xfrm>
            <a:off x="4010438" y="3630812"/>
            <a:ext cx="4789932" cy="3009483"/>
            <a:chOff x="4178219" y="3577701"/>
            <a:chExt cx="4789932" cy="300948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6073862-7D0A-3D42-B426-F07DF80F5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824901" y="4362189"/>
              <a:ext cx="2514600" cy="137160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C6237B1-2D6E-0049-AE64-1A1D3FA8AFC2}"/>
                </a:ext>
              </a:extLst>
            </p:cNvPr>
            <p:cNvSpPr/>
            <p:nvPr/>
          </p:nvSpPr>
          <p:spPr>
            <a:xfrm>
              <a:off x="6043976" y="4952143"/>
              <a:ext cx="116586" cy="192024"/>
            </a:xfrm>
            <a:prstGeom prst="rect">
              <a:avLst/>
            </a:prstGeom>
            <a:noFill/>
            <a:ln>
              <a:prstDash val="sys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82703DD-E171-CE45-AB24-699E3BEC70D9}"/>
                </a:ext>
              </a:extLst>
            </p:cNvPr>
            <p:cNvSpPr/>
            <p:nvPr/>
          </p:nvSpPr>
          <p:spPr>
            <a:xfrm>
              <a:off x="6844076" y="4446985"/>
              <a:ext cx="116586" cy="192024"/>
            </a:xfrm>
            <a:prstGeom prst="rect">
              <a:avLst/>
            </a:prstGeom>
            <a:noFill/>
            <a:ln>
              <a:prstDash val="sysDash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112D176-5C73-5049-BD7F-906F5090C859}"/>
                </a:ext>
              </a:extLst>
            </p:cNvPr>
            <p:cNvSpPr/>
            <p:nvPr/>
          </p:nvSpPr>
          <p:spPr>
            <a:xfrm>
              <a:off x="4178219" y="5848520"/>
              <a:ext cx="2724150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+mj-lt"/>
                </a:rPr>
                <a:t>“N” represents “nucleus”, containing basic information for the relation.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32D53F9-5606-2C4E-AF1F-F7182A4E25A0}"/>
                </a:ext>
              </a:extLst>
            </p:cNvPr>
            <p:cNvSpPr/>
            <p:nvPr/>
          </p:nvSpPr>
          <p:spPr>
            <a:xfrm>
              <a:off x="5891576" y="3577701"/>
              <a:ext cx="3076575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00" dirty="0">
                  <a:latin typeface="+mj-lt"/>
                </a:rPr>
                <a:t>“S” represents “satellite”, containing additional information about the nucleus.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7AD7224-2BF6-6B43-98E2-CE7D5130682F}"/>
                </a:ext>
              </a:extLst>
            </p:cNvPr>
            <p:cNvCxnSpPr>
              <a:endCxn id="9" idx="0"/>
            </p:cNvCxnSpPr>
            <p:nvPr/>
          </p:nvCxnSpPr>
          <p:spPr>
            <a:xfrm rot="5400000">
              <a:off x="5391870" y="5196412"/>
              <a:ext cx="800532" cy="503684"/>
            </a:xfrm>
            <a:prstGeom prst="bentConnector3">
              <a:avLst>
                <a:gd name="adj1" fmla="val -904"/>
              </a:avLst>
            </a:prstGeom>
            <a:ln cap="flat">
              <a:miter lim="800000"/>
              <a:tailEnd type="arrow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1">
              <a:extLst>
                <a:ext uri="{FF2B5EF4-FFF2-40B4-BE49-F238E27FC236}">
                  <a16:creationId xmlns:a16="http://schemas.microsoft.com/office/drawing/2014/main" id="{36AFBBB4-672B-4640-BFE4-7CB24D92828B}"/>
                </a:ext>
              </a:extLst>
            </p:cNvPr>
            <p:cNvCxnSpPr>
              <a:cxnSpLocks/>
              <a:stCxn id="8" idx="0"/>
              <a:endCxn id="10" idx="2"/>
            </p:cNvCxnSpPr>
            <p:nvPr/>
          </p:nvCxnSpPr>
          <p:spPr>
            <a:xfrm rot="5400000" flipH="1" flipV="1">
              <a:off x="7010109" y="4027231"/>
              <a:ext cx="312014" cy="527495"/>
            </a:xfrm>
            <a:prstGeom prst="bentConnector3">
              <a:avLst>
                <a:gd name="adj1" fmla="val 50000"/>
              </a:avLst>
            </a:prstGeom>
            <a:ln cap="flat">
              <a:miter lim="800000"/>
              <a:tailEnd type="arrow" w="lg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53890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232" y="276329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Relations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049" y="1657635"/>
            <a:ext cx="8343901" cy="4351338"/>
          </a:xfrm>
        </p:spPr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US" dirty="0">
                <a:latin typeface="+mj-lt"/>
              </a:rPr>
              <a:t>Two human-annotated datasets: Penn Discourse Treebank (PDTB) and RST Discourse Treebank (RST-DT).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PDTB provides discourse markers for </a:t>
            </a:r>
            <a:r>
              <a:rPr lang="en-US" b="1" dirty="0">
                <a:latin typeface="+mj-lt"/>
              </a:rPr>
              <a:t>adjacent sentences</a:t>
            </a:r>
            <a:r>
              <a:rPr lang="en-US" dirty="0">
                <a:latin typeface="+mj-lt"/>
              </a:rPr>
              <a:t>, whereas RST-DT offers </a:t>
            </a:r>
            <a:r>
              <a:rPr lang="en-US" b="1" dirty="0">
                <a:latin typeface="+mj-lt"/>
              </a:rPr>
              <a:t>document-level</a:t>
            </a:r>
            <a:r>
              <a:rPr lang="en-US" dirty="0">
                <a:latin typeface="+mj-lt"/>
              </a:rPr>
              <a:t> discourse trees.</a:t>
            </a:r>
          </a:p>
          <a:p>
            <a:pPr>
              <a:lnSpc>
                <a:spcPct val="200000"/>
              </a:lnSpc>
            </a:pPr>
            <a:endParaRPr lang="en-US" dirty="0">
              <a:latin typeface="+mj-lt"/>
            </a:endParaRPr>
          </a:p>
          <a:p>
            <a:pPr>
              <a:lnSpc>
                <a:spcPct val="200000"/>
              </a:lnSpc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35D311-B84F-EC4D-81B2-3A594A68C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387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72" y="253138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Relations – PDTB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172" y="1333306"/>
            <a:ext cx="8415958" cy="2514704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>
                <a:latin typeface="+mj-lt"/>
              </a:rPr>
              <a:t>Use a pair of sentences to predict discourse relations.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We focus on predicting implicit relations (PDTB-I) and explicit relations (PDTB-E).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FB1380-90F5-2146-8C2A-8D4BD98A4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C22D5C-E083-3943-8D58-976FFCF5AF2D}"/>
              </a:ext>
            </a:extLst>
          </p:cNvPr>
          <p:cNvSpPr/>
          <p:nvPr/>
        </p:nvSpPr>
        <p:spPr>
          <a:xfrm>
            <a:off x="237910" y="4472376"/>
            <a:ext cx="418147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>
              <a:buAutoNum type="arabicPeriod"/>
            </a:pPr>
            <a:r>
              <a:rPr lang="en-US" sz="1500" dirty="0">
                <a:latin typeface="+mj-lt"/>
              </a:rPr>
              <a:t> In any case, the brokerage firms are clearly moving faster to create new ads than they did in the fall of 1987.</a:t>
            </a:r>
          </a:p>
          <a:p>
            <a:pPr marL="257175" indent="-257175">
              <a:buAutoNum type="arabicPeriod"/>
            </a:pPr>
            <a:r>
              <a:rPr lang="en-US" sz="1500" dirty="0">
                <a:latin typeface="+mj-lt"/>
              </a:rPr>
              <a:t> </a:t>
            </a:r>
            <a:r>
              <a:rPr lang="en-US" sz="1500" strike="sngStrike" dirty="0">
                <a:latin typeface="+mj-lt"/>
              </a:rPr>
              <a:t>But</a:t>
            </a:r>
            <a:r>
              <a:rPr lang="en-US" sz="1500" dirty="0">
                <a:latin typeface="+mj-lt"/>
              </a:rPr>
              <a:t> it remains to be seen whether their ads will be any more effective.</a:t>
            </a:r>
          </a:p>
          <a:p>
            <a:r>
              <a:rPr lang="en-US" sz="1500" b="1" dirty="0">
                <a:latin typeface="+mj-lt"/>
              </a:rPr>
              <a:t>Label: </a:t>
            </a:r>
            <a:r>
              <a:rPr lang="en-US" sz="1500" b="1" dirty="0" err="1">
                <a:latin typeface="+mj-lt"/>
              </a:rPr>
              <a:t>Comparison.Contrast</a:t>
            </a:r>
            <a:endParaRPr lang="en-US" sz="1500" b="1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BCC452D-7A63-C64A-A1A0-91BC969AB086}"/>
              </a:ext>
            </a:extLst>
          </p:cNvPr>
          <p:cNvSpPr/>
          <p:nvPr/>
        </p:nvSpPr>
        <p:spPr>
          <a:xfrm>
            <a:off x="4657940" y="4472376"/>
            <a:ext cx="418147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175" indent="-257175">
              <a:buAutoNum type="arabicPeriod"/>
            </a:pPr>
            <a:r>
              <a:rPr lang="en-US" sz="1500" dirty="0">
                <a:latin typeface="+mj-lt"/>
              </a:rPr>
              <a:t> “A lot of investor confidence comes from the fact that they can speak to us,” he says.</a:t>
            </a:r>
          </a:p>
          <a:p>
            <a:pPr marL="257175" indent="-257175">
              <a:buAutoNum type="arabicPeriod"/>
            </a:pPr>
            <a:endParaRPr lang="en-US" sz="1500" dirty="0">
              <a:latin typeface="+mj-lt"/>
            </a:endParaRPr>
          </a:p>
          <a:p>
            <a:pPr marL="257175" indent="-257175">
              <a:buFontTx/>
              <a:buAutoNum type="arabicPeriod"/>
            </a:pPr>
            <a:r>
              <a:rPr lang="en-US" sz="1500" dirty="0">
                <a:latin typeface="+mj-lt"/>
              </a:rPr>
              <a:t>[so] “To maintain that dialogue is absolutely crucial.”</a:t>
            </a:r>
          </a:p>
          <a:p>
            <a:r>
              <a:rPr lang="en-US" sz="1500" b="1" dirty="0">
                <a:latin typeface="+mj-lt"/>
              </a:rPr>
              <a:t>Label: </a:t>
            </a:r>
            <a:r>
              <a:rPr lang="en-US" sz="1500" b="1" dirty="0" err="1">
                <a:latin typeface="+mj-lt"/>
              </a:rPr>
              <a:t>Contingency.Cause</a:t>
            </a:r>
            <a:endParaRPr lang="en-US" sz="1500" b="1" dirty="0"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B34C00-70DE-1E4B-AF45-DDE41D671BAA}"/>
              </a:ext>
            </a:extLst>
          </p:cNvPr>
          <p:cNvSpPr/>
          <p:nvPr/>
        </p:nvSpPr>
        <p:spPr>
          <a:xfrm>
            <a:off x="185526" y="4053275"/>
            <a:ext cx="4305302" cy="194250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65D13E-3B54-9B47-950B-91A36FA61DEB}"/>
              </a:ext>
            </a:extLst>
          </p:cNvPr>
          <p:cNvSpPr/>
          <p:nvPr/>
        </p:nvSpPr>
        <p:spPr>
          <a:xfrm>
            <a:off x="4600792" y="4053275"/>
            <a:ext cx="4305298" cy="194250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43B60A-35C8-B043-B5B8-093DF2A58BC2}"/>
              </a:ext>
            </a:extLst>
          </p:cNvPr>
          <p:cNvSpPr txBox="1"/>
          <p:nvPr/>
        </p:nvSpPr>
        <p:spPr>
          <a:xfrm>
            <a:off x="185525" y="4054750"/>
            <a:ext cx="747064" cy="323165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+mj-lt"/>
              </a:rPr>
              <a:t>PDTB-E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1AD9BE3-159F-3741-8A58-327AAEC0CEDA}"/>
              </a:ext>
            </a:extLst>
          </p:cNvPr>
          <p:cNvSpPr txBox="1"/>
          <p:nvPr/>
        </p:nvSpPr>
        <p:spPr>
          <a:xfrm>
            <a:off x="4600788" y="4053276"/>
            <a:ext cx="698974" cy="323165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  <a:latin typeface="+mj-lt"/>
              </a:rPr>
              <a:t>PDTB-I</a:t>
            </a:r>
          </a:p>
        </p:txBody>
      </p:sp>
    </p:spTree>
    <p:extLst>
      <p:ext uri="{BB962C8B-B14F-4D97-AF65-F5344CB8AC3E}">
        <p14:creationId xmlns:p14="http://schemas.microsoft.com/office/powerpoint/2010/main" val="1875100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418" y="258135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Relations – RST-DT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076" y="1404965"/>
            <a:ext cx="78867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Text is segmented into basic units, elementary discourse units (EDUs), upon which a discourse tree is built recursively.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We use 18 fine-grained relations.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CCE2FA-B83B-EA46-9ECD-20CA3C5AC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12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0BCA50-400E-614D-BAAE-F589D035A3A5}"/>
              </a:ext>
            </a:extLst>
          </p:cNvPr>
          <p:cNvSpPr/>
          <p:nvPr/>
        </p:nvSpPr>
        <p:spPr>
          <a:xfrm>
            <a:off x="649927" y="4375817"/>
            <a:ext cx="4938863" cy="1077218"/>
          </a:xfrm>
          <a:prstGeom prst="rect">
            <a:avLst/>
          </a:prstGeom>
          <a:solidFill>
            <a:schemeClr val="bg2">
              <a:alpha val="7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C00000"/>
                </a:solidFill>
                <a:latin typeface="+mj-lt"/>
              </a:rPr>
              <a:t>1</a:t>
            </a:r>
            <a:r>
              <a:rPr lang="en-US" sz="1600" dirty="0">
                <a:latin typeface="+mj-lt"/>
              </a:rPr>
              <a:t>. The European Community's consumer price index rose a provisional 0.6% in September from August</a:t>
            </a:r>
          </a:p>
          <a:p>
            <a:r>
              <a:rPr lang="en-US" sz="1600" dirty="0">
                <a:solidFill>
                  <a:srgbClr val="C00000"/>
                </a:solidFill>
                <a:latin typeface="+mj-lt"/>
              </a:rPr>
              <a:t>2</a:t>
            </a:r>
            <a:r>
              <a:rPr lang="en-US" sz="1600" dirty="0">
                <a:latin typeface="+mj-lt"/>
              </a:rPr>
              <a:t>. and was up 5.3% from September 1988,</a:t>
            </a:r>
          </a:p>
          <a:p>
            <a:r>
              <a:rPr lang="en-US" sz="1600" dirty="0">
                <a:solidFill>
                  <a:srgbClr val="C00000"/>
                </a:solidFill>
                <a:latin typeface="+mj-lt"/>
              </a:rPr>
              <a:t>3</a:t>
            </a:r>
            <a:r>
              <a:rPr lang="en-US" sz="1600" dirty="0">
                <a:latin typeface="+mj-lt"/>
              </a:rPr>
              <a:t>. according to Eurostat, the EC's statistical agency.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DDDEBF-E2C0-3246-8744-6DA9672B3D2B}"/>
              </a:ext>
            </a:extLst>
          </p:cNvPr>
          <p:cNvSpPr txBox="1"/>
          <p:nvPr/>
        </p:nvSpPr>
        <p:spPr>
          <a:xfrm>
            <a:off x="5859996" y="4872308"/>
            <a:ext cx="146000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NN-Comparison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DB3877-BCE4-CF4E-BD73-FBE34240E149}"/>
              </a:ext>
            </a:extLst>
          </p:cNvPr>
          <p:cNvSpPr txBox="1"/>
          <p:nvPr/>
        </p:nvSpPr>
        <p:spPr>
          <a:xfrm>
            <a:off x="6556509" y="4375817"/>
            <a:ext cx="150554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NS-Attribution 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8B244F-9509-864C-B2DD-BDCD9E7BC8C1}"/>
              </a:ext>
            </a:extLst>
          </p:cNvPr>
          <p:cNvSpPr txBox="1"/>
          <p:nvPr/>
        </p:nvSpPr>
        <p:spPr>
          <a:xfrm>
            <a:off x="5859995" y="5368798"/>
            <a:ext cx="225029" cy="3000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5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A4ADB1-38CC-7B45-84FC-635B76FF1C42}"/>
              </a:ext>
            </a:extLst>
          </p:cNvPr>
          <p:cNvSpPr txBox="1"/>
          <p:nvPr/>
        </p:nvSpPr>
        <p:spPr>
          <a:xfrm>
            <a:off x="6904769" y="5368798"/>
            <a:ext cx="225029" cy="3000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5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36A94B-E702-8A4D-9E34-B6634D7DA404}"/>
              </a:ext>
            </a:extLst>
          </p:cNvPr>
          <p:cNvSpPr txBox="1"/>
          <p:nvPr/>
        </p:nvSpPr>
        <p:spPr>
          <a:xfrm>
            <a:off x="7949542" y="5368798"/>
            <a:ext cx="225029" cy="3000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5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65ADA17-A641-D84F-944E-05784ECB5FD9}"/>
              </a:ext>
            </a:extLst>
          </p:cNvPr>
          <p:cNvCxnSpPr>
            <a:cxnSpLocks/>
          </p:cNvCxnSpPr>
          <p:nvPr/>
        </p:nvCxnSpPr>
        <p:spPr>
          <a:xfrm flipV="1">
            <a:off x="6026090" y="5149307"/>
            <a:ext cx="294680" cy="2194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4904C88-6154-9C42-AB83-5712B1DEF2DC}"/>
              </a:ext>
            </a:extLst>
          </p:cNvPr>
          <p:cNvCxnSpPr>
            <a:cxnSpLocks/>
          </p:cNvCxnSpPr>
          <p:nvPr/>
        </p:nvCxnSpPr>
        <p:spPr>
          <a:xfrm flipH="1" flipV="1">
            <a:off x="6703849" y="5149307"/>
            <a:ext cx="259854" cy="2194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2E9B69E-080E-894A-97A8-EEEF65100520}"/>
              </a:ext>
            </a:extLst>
          </p:cNvPr>
          <p:cNvCxnSpPr/>
          <p:nvPr/>
        </p:nvCxnSpPr>
        <p:spPr>
          <a:xfrm flipV="1">
            <a:off x="6610089" y="4660318"/>
            <a:ext cx="294680" cy="2194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D0C5736-48BA-E849-8BD0-3337BB8881C7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7319999" y="4660318"/>
            <a:ext cx="742058" cy="7084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7890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418" y="258135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Relations – RST-DT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076" y="1404965"/>
            <a:ext cx="78867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Text is segmented into basic units, elementary discourse units (EDUs), upon which a discourse tree is built recursively.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We use 18 fine-grained relations.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CCE2FA-B83B-EA46-9ECD-20CA3C5AC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13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0BCA50-400E-614D-BAAE-F589D035A3A5}"/>
              </a:ext>
            </a:extLst>
          </p:cNvPr>
          <p:cNvSpPr/>
          <p:nvPr/>
        </p:nvSpPr>
        <p:spPr>
          <a:xfrm>
            <a:off x="649927" y="4375817"/>
            <a:ext cx="4938863" cy="1077218"/>
          </a:xfrm>
          <a:prstGeom prst="rect">
            <a:avLst/>
          </a:prstGeom>
          <a:solidFill>
            <a:schemeClr val="bg2">
              <a:alpha val="7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latin typeface="+mj-lt"/>
              </a:rPr>
              <a:t>1. The European Community's consumer price index rose a provisional 0.6% in September from August</a:t>
            </a:r>
          </a:p>
          <a:p>
            <a:r>
              <a:rPr lang="en-US" sz="1600" dirty="0">
                <a:latin typeface="+mj-lt"/>
              </a:rPr>
              <a:t>2. and was up 5.3% from September 1988,</a:t>
            </a:r>
          </a:p>
          <a:p>
            <a:r>
              <a:rPr lang="en-US" sz="1600" dirty="0">
                <a:latin typeface="+mj-lt"/>
              </a:rPr>
              <a:t>3. according to Eurostat, the EC's statistical agency.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1DDDEBF-E2C0-3246-8744-6DA9672B3D2B}"/>
              </a:ext>
            </a:extLst>
          </p:cNvPr>
          <p:cNvSpPr txBox="1"/>
          <p:nvPr/>
        </p:nvSpPr>
        <p:spPr>
          <a:xfrm>
            <a:off x="5859996" y="4872308"/>
            <a:ext cx="146000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NN-Comparison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BDB3877-BCE4-CF4E-BD73-FBE34240E149}"/>
              </a:ext>
            </a:extLst>
          </p:cNvPr>
          <p:cNvSpPr txBox="1"/>
          <p:nvPr/>
        </p:nvSpPr>
        <p:spPr>
          <a:xfrm>
            <a:off x="6556509" y="4375817"/>
            <a:ext cx="1505548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NS-Attribution 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8B244F-9509-864C-B2DD-BDCD9E7BC8C1}"/>
              </a:ext>
            </a:extLst>
          </p:cNvPr>
          <p:cNvSpPr txBox="1"/>
          <p:nvPr/>
        </p:nvSpPr>
        <p:spPr>
          <a:xfrm>
            <a:off x="5859995" y="5368798"/>
            <a:ext cx="225029" cy="3000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A4ADB1-38CC-7B45-84FC-635B76FF1C42}"/>
              </a:ext>
            </a:extLst>
          </p:cNvPr>
          <p:cNvSpPr txBox="1"/>
          <p:nvPr/>
        </p:nvSpPr>
        <p:spPr>
          <a:xfrm>
            <a:off x="6904769" y="5368798"/>
            <a:ext cx="225029" cy="3000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36A94B-E702-8A4D-9E34-B6634D7DA404}"/>
              </a:ext>
            </a:extLst>
          </p:cNvPr>
          <p:cNvSpPr txBox="1"/>
          <p:nvPr/>
        </p:nvSpPr>
        <p:spPr>
          <a:xfrm>
            <a:off x="7949542" y="5368798"/>
            <a:ext cx="225029" cy="30008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13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65ADA17-A641-D84F-944E-05784ECB5FD9}"/>
              </a:ext>
            </a:extLst>
          </p:cNvPr>
          <p:cNvCxnSpPr>
            <a:cxnSpLocks/>
          </p:cNvCxnSpPr>
          <p:nvPr/>
        </p:nvCxnSpPr>
        <p:spPr>
          <a:xfrm flipV="1">
            <a:off x="6026090" y="5149307"/>
            <a:ext cx="294680" cy="2194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4904C88-6154-9C42-AB83-5712B1DEF2DC}"/>
              </a:ext>
            </a:extLst>
          </p:cNvPr>
          <p:cNvCxnSpPr>
            <a:cxnSpLocks/>
          </p:cNvCxnSpPr>
          <p:nvPr/>
        </p:nvCxnSpPr>
        <p:spPr>
          <a:xfrm flipH="1" flipV="1">
            <a:off x="6703849" y="5149307"/>
            <a:ext cx="259854" cy="2194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2E9B69E-080E-894A-97A8-EEEF65100520}"/>
              </a:ext>
            </a:extLst>
          </p:cNvPr>
          <p:cNvCxnSpPr/>
          <p:nvPr/>
        </p:nvCxnSpPr>
        <p:spPr>
          <a:xfrm flipV="1">
            <a:off x="6610089" y="4660318"/>
            <a:ext cx="294680" cy="21949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D0C5736-48BA-E849-8BD0-3337BB8881C7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7319999" y="4660318"/>
            <a:ext cx="742058" cy="70848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798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402" y="253213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Relations – RST-DT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440" y="2948845"/>
            <a:ext cx="8356324" cy="171801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latin typeface="+mj-lt"/>
              </a:rPr>
              <a:t>We first encode EDUs into vectors, then use averaged vectors of EDUs of subtrees as the representation of the subtrees.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+mj-lt"/>
              </a:rPr>
              <a:t>The target prediction is the label of nodes in discourse trees.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+mj-lt"/>
              </a:rPr>
              <a:t>We use a linear classifier and the input 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DAF98-1E5A-D74B-A777-AC0F9D9CA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14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0BCA50-400E-614D-BAAE-F589D035A3A5}"/>
              </a:ext>
            </a:extLst>
          </p:cNvPr>
          <p:cNvSpPr/>
          <p:nvPr/>
        </p:nvSpPr>
        <p:spPr>
          <a:xfrm>
            <a:off x="499440" y="1385885"/>
            <a:ext cx="4927703" cy="1077218"/>
          </a:xfrm>
          <a:prstGeom prst="rect">
            <a:avLst/>
          </a:prstGeom>
          <a:solidFill>
            <a:schemeClr val="bg2">
              <a:alpha val="7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latin typeface="+mj-lt"/>
              </a:rPr>
              <a:t>1. The European Community's consumer price index rose a provisional 0.6% in September from August</a:t>
            </a:r>
          </a:p>
          <a:p>
            <a:r>
              <a:rPr lang="en-US" sz="1600" dirty="0">
                <a:latin typeface="+mj-lt"/>
              </a:rPr>
              <a:t>2. and was up 5.3% from September 1988,</a:t>
            </a:r>
          </a:p>
          <a:p>
            <a:r>
              <a:rPr lang="en-US" sz="1600" dirty="0">
                <a:latin typeface="+mj-lt"/>
              </a:rPr>
              <a:t>3. according to Eurostat, the EC's statistical agency.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141AF4-9EDE-8A49-9C76-FBF810FB6AE4}"/>
              </a:ext>
            </a:extLst>
          </p:cNvPr>
          <p:cNvGrpSpPr/>
          <p:nvPr/>
        </p:nvGrpSpPr>
        <p:grpSpPr>
          <a:xfrm>
            <a:off x="5676278" y="1247385"/>
            <a:ext cx="2314576" cy="1293063"/>
            <a:chOff x="7766049" y="4007922"/>
            <a:chExt cx="3086101" cy="172408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1DDDEBF-E2C0-3246-8744-6DA9672B3D2B}"/>
                </a:ext>
              </a:extLst>
            </p:cNvPr>
            <p:cNvSpPr txBox="1"/>
            <p:nvPr/>
          </p:nvSpPr>
          <p:spPr>
            <a:xfrm>
              <a:off x="7766050" y="4669909"/>
              <a:ext cx="2039454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 NN-Comparison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BDB3877-BCE4-CF4E-BD73-FBE34240E149}"/>
                </a:ext>
              </a:extLst>
            </p:cNvPr>
            <p:cNvSpPr txBox="1"/>
            <p:nvPr/>
          </p:nvSpPr>
          <p:spPr>
            <a:xfrm>
              <a:off x="8694734" y="4007922"/>
              <a:ext cx="200739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 NS-Attribution  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38B244F-9509-864C-B2DD-BDCD9E7BC8C1}"/>
                </a:ext>
              </a:extLst>
            </p:cNvPr>
            <p:cNvSpPr txBox="1"/>
            <p:nvPr/>
          </p:nvSpPr>
          <p:spPr>
            <a:xfrm>
              <a:off x="7766049" y="5331897"/>
              <a:ext cx="300039" cy="4001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3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A4ADB1-38CC-7B45-84FC-635B76FF1C42}"/>
                </a:ext>
              </a:extLst>
            </p:cNvPr>
            <p:cNvSpPr txBox="1"/>
            <p:nvPr/>
          </p:nvSpPr>
          <p:spPr>
            <a:xfrm>
              <a:off x="9159080" y="5331897"/>
              <a:ext cx="300039" cy="4001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3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C36A94B-E702-8A4D-9E34-B6634D7DA404}"/>
                </a:ext>
              </a:extLst>
            </p:cNvPr>
            <p:cNvSpPr txBox="1"/>
            <p:nvPr/>
          </p:nvSpPr>
          <p:spPr>
            <a:xfrm>
              <a:off x="10552111" y="5331897"/>
              <a:ext cx="300039" cy="4001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3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65ADA17-A641-D84F-944E-05784ECB5F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7509" y="5039241"/>
              <a:ext cx="392907" cy="2926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4904C88-6154-9C42-AB83-5712B1DEF2D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91188" y="5039242"/>
              <a:ext cx="346472" cy="29265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2E9B69E-080E-894A-97A8-EEEF65100520}"/>
                </a:ext>
              </a:extLst>
            </p:cNvPr>
            <p:cNvCxnSpPr/>
            <p:nvPr/>
          </p:nvCxnSpPr>
          <p:spPr>
            <a:xfrm flipV="1">
              <a:off x="8766174" y="4387255"/>
              <a:ext cx="392907" cy="2926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0C5736-48BA-E849-8BD0-3337BB8881C7}"/>
                </a:ext>
              </a:extLst>
            </p:cNvPr>
            <p:cNvCxnSpPr>
              <a:cxnSpLocks/>
              <a:stCxn id="17" idx="0"/>
            </p:cNvCxnSpPr>
            <p:nvPr/>
          </p:nvCxnSpPr>
          <p:spPr>
            <a:xfrm flipH="1" flipV="1">
              <a:off x="9712721" y="4387257"/>
              <a:ext cx="989411" cy="9446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B7D6BA3-6666-034E-8E7A-33E10402E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289" y="5033181"/>
            <a:ext cx="5762625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25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402" y="253213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Relations – RST-DT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440" y="2948845"/>
            <a:ext cx="8356324" cy="171801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latin typeface="+mj-lt"/>
              </a:rPr>
              <a:t>We first encode EDUs into vectors, then use averaged vectors of EDUs of subtrees as the representation of the subtrees.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+mj-lt"/>
              </a:rPr>
              <a:t>The target prediction is the label of nodes in discourse trees.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latin typeface="+mj-lt"/>
              </a:rPr>
              <a:t>We use a linear classifier and the input 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DAF98-1E5A-D74B-A777-AC0F9D9CA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15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0BCA50-400E-614D-BAAE-F589D035A3A5}"/>
              </a:ext>
            </a:extLst>
          </p:cNvPr>
          <p:cNvSpPr/>
          <p:nvPr/>
        </p:nvSpPr>
        <p:spPr>
          <a:xfrm>
            <a:off x="499440" y="1385885"/>
            <a:ext cx="4927703" cy="1077218"/>
          </a:xfrm>
          <a:prstGeom prst="rect">
            <a:avLst/>
          </a:prstGeom>
          <a:solidFill>
            <a:schemeClr val="bg2">
              <a:alpha val="70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dirty="0">
                <a:latin typeface="+mj-lt"/>
              </a:rPr>
              <a:t>1. The European Community's consumer price index rose a provisional 0.6% in September from August</a:t>
            </a:r>
          </a:p>
          <a:p>
            <a:r>
              <a:rPr lang="en-US" sz="1600" dirty="0">
                <a:latin typeface="+mj-lt"/>
              </a:rPr>
              <a:t>2. and was up 5.3% from September 1988,</a:t>
            </a:r>
          </a:p>
          <a:p>
            <a:r>
              <a:rPr lang="en-US" sz="1600" dirty="0">
                <a:latin typeface="+mj-lt"/>
              </a:rPr>
              <a:t>3. according to Eurostat, the EC's statistical agency.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B141AF4-9EDE-8A49-9C76-FBF810FB6AE4}"/>
              </a:ext>
            </a:extLst>
          </p:cNvPr>
          <p:cNvGrpSpPr/>
          <p:nvPr/>
        </p:nvGrpSpPr>
        <p:grpSpPr>
          <a:xfrm>
            <a:off x="5676278" y="1247385"/>
            <a:ext cx="2314576" cy="1293063"/>
            <a:chOff x="7766049" y="4007922"/>
            <a:chExt cx="3086101" cy="1724084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1DDDEBF-E2C0-3246-8744-6DA9672B3D2B}"/>
                </a:ext>
              </a:extLst>
            </p:cNvPr>
            <p:cNvSpPr txBox="1"/>
            <p:nvPr/>
          </p:nvSpPr>
          <p:spPr>
            <a:xfrm>
              <a:off x="7766050" y="4669909"/>
              <a:ext cx="2039454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 NN-Comparison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BDB3877-BCE4-CF4E-BD73-FBE34240E149}"/>
                </a:ext>
              </a:extLst>
            </p:cNvPr>
            <p:cNvSpPr txBox="1"/>
            <p:nvPr/>
          </p:nvSpPr>
          <p:spPr>
            <a:xfrm>
              <a:off x="8694734" y="4007922"/>
              <a:ext cx="2007397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 NS-Attribution  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38B244F-9509-864C-B2DD-BDCD9E7BC8C1}"/>
                </a:ext>
              </a:extLst>
            </p:cNvPr>
            <p:cNvSpPr txBox="1"/>
            <p:nvPr/>
          </p:nvSpPr>
          <p:spPr>
            <a:xfrm>
              <a:off x="7766049" y="5331897"/>
              <a:ext cx="300039" cy="4001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3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FA4ADB1-38CC-7B45-84FC-635B76FF1C42}"/>
                </a:ext>
              </a:extLst>
            </p:cNvPr>
            <p:cNvSpPr txBox="1"/>
            <p:nvPr/>
          </p:nvSpPr>
          <p:spPr>
            <a:xfrm>
              <a:off x="9159080" y="5331897"/>
              <a:ext cx="300039" cy="4001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3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C36A94B-E702-8A4D-9E34-B6634D7DA404}"/>
                </a:ext>
              </a:extLst>
            </p:cNvPr>
            <p:cNvSpPr txBox="1"/>
            <p:nvPr/>
          </p:nvSpPr>
          <p:spPr>
            <a:xfrm>
              <a:off x="10552111" y="5331897"/>
              <a:ext cx="300039" cy="40010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en-US" sz="135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65ADA17-A641-D84F-944E-05784ECB5F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87509" y="5039241"/>
              <a:ext cx="392907" cy="2926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A4904C88-6154-9C42-AB83-5712B1DEF2D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891188" y="5039242"/>
              <a:ext cx="346472" cy="292654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2E9B69E-080E-894A-97A8-EEEF65100520}"/>
                </a:ext>
              </a:extLst>
            </p:cNvPr>
            <p:cNvCxnSpPr/>
            <p:nvPr/>
          </p:nvCxnSpPr>
          <p:spPr>
            <a:xfrm flipV="1">
              <a:off x="8766174" y="4387255"/>
              <a:ext cx="392907" cy="292655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D0C5736-48BA-E849-8BD0-3337BB8881C7}"/>
                </a:ext>
              </a:extLst>
            </p:cNvPr>
            <p:cNvCxnSpPr>
              <a:cxnSpLocks/>
              <a:stCxn id="17" idx="0"/>
            </p:cNvCxnSpPr>
            <p:nvPr/>
          </p:nvCxnSpPr>
          <p:spPr>
            <a:xfrm flipH="1" flipV="1">
              <a:off x="9712721" y="4387257"/>
              <a:ext cx="989411" cy="94464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B7D6BA3-6666-034E-8E7A-33E10402EF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6289" y="5033181"/>
            <a:ext cx="5762625" cy="36195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04E788FF-D6E8-6446-AA24-E2BAC1AC4BBC}"/>
              </a:ext>
            </a:extLst>
          </p:cNvPr>
          <p:cNvSpPr/>
          <p:nvPr/>
        </p:nvSpPr>
        <p:spPr>
          <a:xfrm>
            <a:off x="5676278" y="2263448"/>
            <a:ext cx="1269803" cy="276999"/>
          </a:xfrm>
          <a:prstGeom prst="rect">
            <a:avLst/>
          </a:prstGeom>
          <a:noFill/>
          <a:ln w="19050" cap="flat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6A6FC13-A748-1E46-BFFC-8CDA340A5593}"/>
              </a:ext>
            </a:extLst>
          </p:cNvPr>
          <p:cNvSpPr/>
          <p:nvPr/>
        </p:nvSpPr>
        <p:spPr>
          <a:xfrm>
            <a:off x="7578641" y="2258815"/>
            <a:ext cx="555733" cy="276999"/>
          </a:xfrm>
          <a:prstGeom prst="rect">
            <a:avLst/>
          </a:prstGeom>
          <a:noFill/>
          <a:ln w="19050" cap="flat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6FC94681-5483-824B-AAC4-30D16F422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569" y="2589657"/>
            <a:ext cx="377280" cy="13833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A896272-6AEE-A141-BDD9-8350C669F1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6053" y="2593053"/>
            <a:ext cx="481585" cy="164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46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018" y="295457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Sentence Position (SP)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813" y="1189703"/>
            <a:ext cx="8328537" cy="41142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+mj-lt"/>
              </a:rPr>
              <a:t>Probe the knowledge of a linearly-structured discourse.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+mj-lt"/>
              </a:rPr>
              <a:t>Data source: Wikipedia article, ROC Stories corpus, and </a:t>
            </a:r>
            <a:r>
              <a:rPr lang="en-US" dirty="0" err="1">
                <a:latin typeface="+mj-lt"/>
              </a:rPr>
              <a:t>arXiv</a:t>
            </a:r>
            <a:r>
              <a:rPr lang="en-US" dirty="0">
                <a:latin typeface="+mj-lt"/>
              </a:rPr>
              <a:t> papers.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+mj-lt"/>
              </a:rPr>
              <a:t>We take </a:t>
            </a:r>
            <a:r>
              <a:rPr lang="en-US" b="1" dirty="0">
                <a:latin typeface="+mj-lt"/>
              </a:rPr>
              <a:t>five consecutive sentences</a:t>
            </a:r>
            <a:r>
              <a:rPr lang="en-US" dirty="0">
                <a:latin typeface="+mj-lt"/>
              </a:rPr>
              <a:t> from a corpus, randomly move one of these five sentences to the first position, and ask models to </a:t>
            </a:r>
            <a:r>
              <a:rPr lang="en-US" b="1" dirty="0">
                <a:latin typeface="+mj-lt"/>
              </a:rPr>
              <a:t>predict the true position of the first sentence</a:t>
            </a:r>
            <a:r>
              <a:rPr lang="en-US" dirty="0">
                <a:latin typeface="+mj-lt"/>
              </a:rPr>
              <a:t> in the modified sequence.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1D633-4C0C-5A40-BE62-DFD30AF17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16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8398D0-9772-AE4F-BD5E-2C5FA8403F16}"/>
              </a:ext>
            </a:extLst>
          </p:cNvPr>
          <p:cNvSpPr txBox="1">
            <a:spLocks/>
          </p:cNvSpPr>
          <p:nvPr/>
        </p:nvSpPr>
        <p:spPr>
          <a:xfrm>
            <a:off x="2338387" y="4667093"/>
            <a:ext cx="4691064" cy="1802533"/>
          </a:xfrm>
          <a:prstGeom prst="rect">
            <a:avLst/>
          </a:prstGeom>
          <a:solidFill>
            <a:schemeClr val="bg2">
              <a:alpha val="70000"/>
            </a:schemeClr>
          </a:solidFill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System Font Regular"/>
              <a:buChar char="-"/>
            </a:pPr>
            <a:r>
              <a:rPr lang="en-US" sz="1600" dirty="0">
                <a:solidFill>
                  <a:srgbClr val="C00000"/>
                </a:solidFill>
                <a:latin typeface="+mj-lt"/>
              </a:rPr>
              <a:t>She was excited thinking she must have lost weight. </a:t>
            </a:r>
          </a:p>
          <a:p>
            <a:pPr>
              <a:buFont typeface="System Font Regular"/>
              <a:buChar char="-"/>
            </a:pPr>
            <a:r>
              <a:rPr lang="en-US" sz="1600" dirty="0">
                <a:latin typeface="+mj-lt"/>
              </a:rPr>
              <a:t>Bonnie hated trying on clothes. </a:t>
            </a:r>
          </a:p>
          <a:p>
            <a:pPr>
              <a:buFont typeface="System Font Regular"/>
              <a:buChar char="-"/>
            </a:pPr>
            <a:r>
              <a:rPr lang="en-US" sz="1600" dirty="0">
                <a:latin typeface="+mj-lt"/>
              </a:rPr>
              <a:t>She picked up a pair of size 12 jeans from the display.</a:t>
            </a:r>
          </a:p>
          <a:p>
            <a:pPr>
              <a:buFont typeface="System Font Regular"/>
              <a:buChar char="-"/>
            </a:pPr>
            <a:r>
              <a:rPr lang="en-US" sz="1600" dirty="0">
                <a:latin typeface="+mj-lt"/>
              </a:rPr>
              <a:t>When she tried them on they were too big!</a:t>
            </a:r>
          </a:p>
          <a:p>
            <a:pPr>
              <a:buFont typeface="System Font Regular"/>
              <a:buChar char="-"/>
            </a:pPr>
            <a:r>
              <a:rPr lang="en-US" sz="1600" dirty="0">
                <a:latin typeface="+mj-lt"/>
              </a:rPr>
              <a:t>Then she realized they actually size 14s, and 12s.  </a:t>
            </a:r>
          </a:p>
        </p:txBody>
      </p:sp>
    </p:spTree>
    <p:extLst>
      <p:ext uri="{BB962C8B-B14F-4D97-AF65-F5344CB8AC3E}">
        <p14:creationId xmlns:p14="http://schemas.microsoft.com/office/powerpoint/2010/main" val="37616693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018" y="295457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Sentence Position (SP)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813" y="1189703"/>
            <a:ext cx="8328537" cy="4114289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+mj-lt"/>
              </a:rPr>
              <a:t>Probe the knowledge of a linearly-structured discourse.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+mj-lt"/>
              </a:rPr>
              <a:t>Data source: Wikipedia article, ROC Stories corpus, and </a:t>
            </a:r>
            <a:r>
              <a:rPr lang="en-US" dirty="0" err="1">
                <a:latin typeface="+mj-lt"/>
              </a:rPr>
              <a:t>arXiv</a:t>
            </a:r>
            <a:r>
              <a:rPr lang="en-US" dirty="0">
                <a:latin typeface="+mj-lt"/>
              </a:rPr>
              <a:t> papers.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+mj-lt"/>
              </a:rPr>
              <a:t>We take </a:t>
            </a:r>
            <a:r>
              <a:rPr lang="en-US" b="1" dirty="0">
                <a:latin typeface="+mj-lt"/>
              </a:rPr>
              <a:t>five consecutive sentences</a:t>
            </a:r>
            <a:r>
              <a:rPr lang="en-US" dirty="0">
                <a:latin typeface="+mj-lt"/>
              </a:rPr>
              <a:t> from a corpus, randomly move one of these five sentences to the first position, and ask models to </a:t>
            </a:r>
            <a:r>
              <a:rPr lang="en-US" b="1" dirty="0">
                <a:latin typeface="+mj-lt"/>
              </a:rPr>
              <a:t>predict the true position of the first sentence</a:t>
            </a:r>
            <a:r>
              <a:rPr lang="en-US" dirty="0">
                <a:latin typeface="+mj-lt"/>
              </a:rPr>
              <a:t> in the modified sequence.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D1D633-4C0C-5A40-BE62-DFD30AF17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17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B8398D0-9772-AE4F-BD5E-2C5FA8403F16}"/>
              </a:ext>
            </a:extLst>
          </p:cNvPr>
          <p:cNvSpPr txBox="1">
            <a:spLocks/>
          </p:cNvSpPr>
          <p:nvPr/>
        </p:nvSpPr>
        <p:spPr>
          <a:xfrm>
            <a:off x="2338387" y="4667093"/>
            <a:ext cx="4691064" cy="1802533"/>
          </a:xfrm>
          <a:prstGeom prst="rect">
            <a:avLst/>
          </a:prstGeom>
          <a:solidFill>
            <a:schemeClr val="bg2">
              <a:alpha val="70000"/>
            </a:schemeClr>
          </a:solidFill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System Font Regular"/>
              <a:buChar char="-"/>
            </a:pPr>
            <a:r>
              <a:rPr lang="en-US" sz="1600" dirty="0">
                <a:solidFill>
                  <a:srgbClr val="C00000"/>
                </a:solidFill>
                <a:latin typeface="+mj-lt"/>
              </a:rPr>
              <a:t>She was excited thinking she must have lost weight. </a:t>
            </a:r>
          </a:p>
          <a:p>
            <a:pPr>
              <a:buFont typeface="System Font Regular"/>
              <a:buChar char="-"/>
            </a:pPr>
            <a:r>
              <a:rPr lang="en-US" sz="1600" dirty="0">
                <a:latin typeface="+mj-lt"/>
              </a:rPr>
              <a:t>Bonnie hated trying on clothes. </a:t>
            </a:r>
          </a:p>
          <a:p>
            <a:pPr>
              <a:buFont typeface="System Font Regular"/>
              <a:buChar char="-"/>
            </a:pPr>
            <a:r>
              <a:rPr lang="en-US" sz="1600" dirty="0">
                <a:latin typeface="+mj-lt"/>
              </a:rPr>
              <a:t>She picked up a pair of size 12 jeans from the display.</a:t>
            </a:r>
          </a:p>
          <a:p>
            <a:pPr>
              <a:buFont typeface="System Font Regular"/>
              <a:buChar char="-"/>
            </a:pPr>
            <a:r>
              <a:rPr lang="en-US" sz="1600" dirty="0">
                <a:latin typeface="+mj-lt"/>
              </a:rPr>
              <a:t>When she tried them on they were too big!</a:t>
            </a:r>
          </a:p>
          <a:p>
            <a:pPr>
              <a:buFont typeface="System Font Regular"/>
              <a:buChar char="-"/>
            </a:pPr>
            <a:r>
              <a:rPr lang="en-US" sz="1600" dirty="0">
                <a:latin typeface="+mj-lt"/>
              </a:rPr>
              <a:t>Then she realized they actually size 14s, and 12s.  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07EDC66D-53E6-E143-8810-424DA644F84E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58781" y="5496730"/>
            <a:ext cx="935372" cy="223837"/>
          </a:xfrm>
          <a:prstGeom prst="bentConnector3">
            <a:avLst>
              <a:gd name="adj1" fmla="val 100456"/>
            </a:avLst>
          </a:prstGeom>
          <a:ln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Elbow Connector 22">
            <a:extLst>
              <a:ext uri="{FF2B5EF4-FFF2-40B4-BE49-F238E27FC236}">
                <a16:creationId xmlns:a16="http://schemas.microsoft.com/office/drawing/2014/main" id="{CA741184-F2A2-AC44-9DBA-2B86E7EBACF4}"/>
              </a:ext>
            </a:extLst>
          </p:cNvPr>
          <p:cNvCxnSpPr/>
          <p:nvPr/>
        </p:nvCxnSpPr>
        <p:spPr>
          <a:xfrm rot="5400000">
            <a:off x="2055018" y="4857594"/>
            <a:ext cx="342900" cy="223838"/>
          </a:xfrm>
          <a:prstGeom prst="bentConnector3">
            <a:avLst>
              <a:gd name="adj1" fmla="val -2778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E098E93-2ACE-BD47-B051-10C53E1F9CA1}"/>
              </a:ext>
            </a:extLst>
          </p:cNvPr>
          <p:cNvSpPr txBox="1"/>
          <p:nvPr/>
        </p:nvSpPr>
        <p:spPr>
          <a:xfrm>
            <a:off x="1363049" y="5125240"/>
            <a:ext cx="764953" cy="5155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350" dirty="0">
                <a:latin typeface="+mj-lt"/>
              </a:rPr>
              <a:t>True</a:t>
            </a:r>
          </a:p>
          <a:p>
            <a:pPr algn="ctr"/>
            <a:r>
              <a:rPr lang="en-US" sz="1400" dirty="0">
                <a:latin typeface="+mj-lt"/>
              </a:rPr>
              <a:t>position</a:t>
            </a:r>
            <a:endParaRPr lang="en-US" sz="135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43773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354" y="395598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Coherence (DC)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89770"/>
            <a:ext cx="8336446" cy="4787193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Binary prediction: determine whether a sequence of 6 sentences forms a coherent paragraph.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Data source: Ubuntu IRC Channel and Wikipedia.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We start with a coherent sequence of six sentences, then randomly replace one of the sentences (chosen uniformly among positions 2-5) with a sentence from another discourse.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CA3DE4-0F6F-144E-B3B1-AAF602976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2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719" y="395598"/>
            <a:ext cx="8778738" cy="994172"/>
          </a:xfrm>
        </p:spPr>
        <p:txBody>
          <a:bodyPr>
            <a:normAutofit/>
          </a:bodyPr>
          <a:lstStyle/>
          <a:p>
            <a:r>
              <a:rPr lang="en-US" sz="3600" dirty="0"/>
              <a:t>Prior work on evaluation benchmarks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171" y="1389770"/>
            <a:ext cx="8383658" cy="4521304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Focus on capabilities of representations for stand-alone sentences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+mj-lt"/>
              </a:rPr>
              <a:t>Sentiment analysis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+mj-lt"/>
              </a:rPr>
              <a:t>Linguistic properties, e.g. verb tense prediction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+mj-lt"/>
              </a:rPr>
              <a:t>…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What about the broader context (i.e. discourse) for a sentence?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57E67-6AE2-994F-895C-A2ACA6CB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9280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49" y="380926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Coherence (DC)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An example from the Wikipedia domain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F246CE-0EDC-0D46-8D80-0711F571C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19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95E8637-6F04-B34E-A677-615110D214A5}"/>
              </a:ext>
            </a:extLst>
          </p:cNvPr>
          <p:cNvSpPr txBox="1">
            <a:spLocks/>
          </p:cNvSpPr>
          <p:nvPr/>
        </p:nvSpPr>
        <p:spPr>
          <a:xfrm>
            <a:off x="1387569" y="2440851"/>
            <a:ext cx="6538914" cy="3339547"/>
          </a:xfrm>
          <a:prstGeom prst="rect">
            <a:avLst/>
          </a:prstGeom>
          <a:solidFill>
            <a:schemeClr val="bg2">
              <a:alpha val="70000"/>
            </a:schemeClr>
          </a:solidFill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The Broadway production took place on May 1, 1947, at the Ethel Barrymore Theatre.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The Metropolitan Opera presented it once, on July 31, 1965.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After years on the job,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Ramsay</a:t>
            </a:r>
            <a:r>
              <a:rPr lang="en-US" sz="1600" dirty="0">
                <a:latin typeface="+mj-lt"/>
              </a:rPr>
              <a:t> has found himself one of the division's few real experts 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Despite his attempts to get her attention for sufficient time to ask his question,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Lucy</a:t>
            </a:r>
            <a:r>
              <a:rPr lang="en-US" sz="1600" dirty="0">
                <a:latin typeface="+mj-lt"/>
              </a:rPr>
              <a:t> is occupied with interminable conversations on the telephone.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Between her calls, when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Lucy</a:t>
            </a:r>
            <a:r>
              <a:rPr lang="en-US" sz="1600" dirty="0">
                <a:latin typeface="+mj-lt"/>
              </a:rPr>
              <a:t> leaves the room,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Ben</a:t>
            </a:r>
            <a:r>
              <a:rPr lang="en-US" sz="1600" dirty="0">
                <a:latin typeface="+mj-lt"/>
              </a:rPr>
              <a:t> even takes the risk of trying to cut the telephone cord, though his attempt is unsuccessful.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Not wanting to miss his train,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Ben</a:t>
            </a:r>
            <a:r>
              <a:rPr lang="en-US" sz="1600" dirty="0">
                <a:latin typeface="+mj-lt"/>
              </a:rPr>
              <a:t> leaves without asking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Lucy</a:t>
            </a:r>
            <a:r>
              <a:rPr lang="en-US" sz="1600" dirty="0">
                <a:latin typeface="+mj-lt"/>
              </a:rPr>
              <a:t> for her hand in marriage.</a:t>
            </a:r>
          </a:p>
        </p:txBody>
      </p:sp>
    </p:spTree>
    <p:extLst>
      <p:ext uri="{BB962C8B-B14F-4D97-AF65-F5344CB8AC3E}">
        <p14:creationId xmlns:p14="http://schemas.microsoft.com/office/powerpoint/2010/main" val="7408599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49" y="380926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Coherence (DC)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An example from the Wikipedia domain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F246CE-0EDC-0D46-8D80-0711F571C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20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95E8637-6F04-B34E-A677-615110D214A5}"/>
              </a:ext>
            </a:extLst>
          </p:cNvPr>
          <p:cNvSpPr txBox="1">
            <a:spLocks/>
          </p:cNvSpPr>
          <p:nvPr/>
        </p:nvSpPr>
        <p:spPr>
          <a:xfrm>
            <a:off x="1387569" y="2440851"/>
            <a:ext cx="6538914" cy="3339547"/>
          </a:xfrm>
          <a:prstGeom prst="rect">
            <a:avLst/>
          </a:prstGeom>
          <a:solidFill>
            <a:schemeClr val="bg2">
              <a:alpha val="70000"/>
            </a:schemeClr>
          </a:solidFill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The Broadway production took place on May 1, 1947, at the Ethel Barrymore Theatre.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The Metropolitan Opera presented it once, on July 31, 1965.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After years on the job,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Ramsay</a:t>
            </a:r>
            <a:r>
              <a:rPr lang="en-US" sz="1600" dirty="0">
                <a:latin typeface="+mj-lt"/>
              </a:rPr>
              <a:t> has found himself one of the division's few real experts 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Despite his attempts to get her attention for sufficient time to ask his question,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Lucy</a:t>
            </a:r>
            <a:r>
              <a:rPr lang="en-US" sz="1600" dirty="0">
                <a:latin typeface="+mj-lt"/>
              </a:rPr>
              <a:t> is occupied with interminable conversations on the telephone.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Between her calls, when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Lucy</a:t>
            </a:r>
            <a:r>
              <a:rPr lang="en-US" sz="1600" dirty="0">
                <a:latin typeface="+mj-lt"/>
              </a:rPr>
              <a:t> leaves the room,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Ben</a:t>
            </a:r>
            <a:r>
              <a:rPr lang="en-US" sz="1600" dirty="0">
                <a:latin typeface="+mj-lt"/>
              </a:rPr>
              <a:t> even takes the risk of trying to cut the telephone cord, though his attempt is unsuccessful.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>
                <a:latin typeface="+mj-lt"/>
              </a:rPr>
              <a:t>Not wanting to miss his train,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Ben</a:t>
            </a:r>
            <a:r>
              <a:rPr lang="en-US" sz="1600" dirty="0">
                <a:latin typeface="+mj-lt"/>
              </a:rPr>
              <a:t> leaves without asking </a:t>
            </a:r>
            <a:r>
              <a:rPr lang="en-US" sz="1600" dirty="0">
                <a:solidFill>
                  <a:srgbClr val="C00000"/>
                </a:solidFill>
                <a:latin typeface="+mj-lt"/>
              </a:rPr>
              <a:t>Lucy</a:t>
            </a:r>
            <a:r>
              <a:rPr lang="en-US" sz="1600" dirty="0">
                <a:latin typeface="+mj-lt"/>
              </a:rPr>
              <a:t> for her hand in marriage.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07FDAA-C284-204F-8A6A-A2E8F1532A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15000" r="5556" b="14166"/>
          <a:stretch/>
        </p:blipFill>
        <p:spPr>
          <a:xfrm>
            <a:off x="1004887" y="3451622"/>
            <a:ext cx="382682" cy="406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036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51" y="393761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Coherence (DC)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324169"/>
            <a:ext cx="7886700" cy="2209662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Solving this task is non-trivial as it may require the ability to perform inference across multiple sentences.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ABBB39-9C65-754D-B99F-A99C3C6F6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8119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31" y="335964"/>
            <a:ext cx="8778738" cy="994172"/>
          </a:xfrm>
        </p:spPr>
        <p:txBody>
          <a:bodyPr>
            <a:normAutofit/>
          </a:bodyPr>
          <a:lstStyle/>
          <a:p>
            <a:r>
              <a:rPr lang="en-US" sz="3600" dirty="0"/>
              <a:t>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9122" y="1342749"/>
            <a:ext cx="7070843" cy="501360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We benchmark following pretrained models on </a:t>
            </a:r>
            <a:r>
              <a:rPr lang="en-US" dirty="0" err="1">
                <a:latin typeface="+mj-lt"/>
              </a:rPr>
              <a:t>DiscoEval</a:t>
            </a:r>
            <a:r>
              <a:rPr lang="en-US" dirty="0">
                <a:latin typeface="+mj-lt"/>
              </a:rPr>
              <a:t>: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+mj-lt"/>
              </a:rPr>
              <a:t>Skip-thought</a:t>
            </a:r>
          </a:p>
          <a:p>
            <a:pPr lvl="1">
              <a:lnSpc>
                <a:spcPct val="150000"/>
              </a:lnSpc>
            </a:pPr>
            <a:r>
              <a:rPr lang="en-US" dirty="0" err="1">
                <a:latin typeface="+mj-lt"/>
              </a:rPr>
              <a:t>DisSent</a:t>
            </a:r>
            <a:endParaRPr lang="en-US" dirty="0">
              <a:latin typeface="+mj-lt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latin typeface="+mj-lt"/>
              </a:rPr>
              <a:t>BERT</a:t>
            </a:r>
          </a:p>
          <a:p>
            <a:pPr lvl="1">
              <a:lnSpc>
                <a:spcPct val="150000"/>
              </a:lnSpc>
            </a:pPr>
            <a:r>
              <a:rPr lang="en-US" dirty="0" err="1">
                <a:latin typeface="+mj-lt"/>
              </a:rPr>
              <a:t>InferSent</a:t>
            </a:r>
            <a:endParaRPr lang="en-US" dirty="0">
              <a:latin typeface="+mj-lt"/>
            </a:endParaRPr>
          </a:p>
          <a:p>
            <a:pPr lvl="1">
              <a:lnSpc>
                <a:spcPct val="150000"/>
              </a:lnSpc>
            </a:pPr>
            <a:r>
              <a:rPr lang="en-US" dirty="0" err="1">
                <a:latin typeface="+mj-lt"/>
              </a:rPr>
              <a:t>ELMo</a:t>
            </a:r>
            <a:endParaRPr lang="en-US" dirty="0">
              <a:latin typeface="+mj-lt"/>
            </a:endParaRPr>
          </a:p>
          <a:p>
            <a:pPr lvl="1">
              <a:lnSpc>
                <a:spcPct val="150000"/>
              </a:lnSpc>
            </a:pPr>
            <a:endParaRPr lang="en-US" dirty="0">
              <a:latin typeface="+mj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ED9A9-0431-1841-8A9C-824C190E4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22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0857B5-D7D0-6546-A8D7-21BB68D4D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975" y="2861190"/>
            <a:ext cx="411945" cy="3984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A7184C-36F6-9042-9BD9-4D2F04DC9C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974" y="3451114"/>
            <a:ext cx="411945" cy="3984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BC000BB-639F-BF4A-9430-0200E6E5BD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5723" y="4041038"/>
            <a:ext cx="411945" cy="39843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3A392E-729C-4548-B0AE-AACEED4C69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3246" y="662181"/>
            <a:ext cx="411945" cy="39843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20F8BE2-7637-3640-AC8C-A82F1F666140}"/>
              </a:ext>
            </a:extLst>
          </p:cNvPr>
          <p:cNvSpPr/>
          <p:nvPr/>
        </p:nvSpPr>
        <p:spPr>
          <a:xfrm>
            <a:off x="5115189" y="543202"/>
            <a:ext cx="41083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indicates models that are trained to encode neighboring sentence information.</a:t>
            </a:r>
          </a:p>
        </p:txBody>
      </p:sp>
    </p:spTree>
    <p:extLst>
      <p:ext uri="{BB962C8B-B14F-4D97-AF65-F5344CB8AC3E}">
        <p14:creationId xmlns:p14="http://schemas.microsoft.com/office/powerpoint/2010/main" val="41639166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00" y="419509"/>
            <a:ext cx="8618617" cy="437741"/>
          </a:xfrm>
        </p:spPr>
        <p:txBody>
          <a:bodyPr>
            <a:noAutofit/>
          </a:bodyPr>
          <a:lstStyle/>
          <a:p>
            <a:r>
              <a:rPr lang="en-US" sz="3600" dirty="0"/>
              <a:t>Experiments – Benchmark pretrained models on </a:t>
            </a:r>
            <a:r>
              <a:rPr lang="en-US" sz="3600" dirty="0" err="1"/>
              <a:t>DiscoEval</a:t>
            </a:r>
            <a:endParaRPr lang="en-US" sz="3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68A7B3C-A16F-704E-BD98-602A55F8C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23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9D603DA-0673-3D4C-8852-1781C017D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2952910"/>
              </p:ext>
            </p:extLst>
          </p:nvPr>
        </p:nvGraphicFramePr>
        <p:xfrm>
          <a:off x="9243" y="1918482"/>
          <a:ext cx="9125513" cy="46204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07788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5" y="419509"/>
            <a:ext cx="8634247" cy="437741"/>
          </a:xfrm>
        </p:spPr>
        <p:txBody>
          <a:bodyPr>
            <a:noAutofit/>
          </a:bodyPr>
          <a:lstStyle/>
          <a:p>
            <a:r>
              <a:rPr lang="en-US" sz="3600" dirty="0"/>
              <a:t>Experiments – Benchmark pretrained models on </a:t>
            </a:r>
            <a:r>
              <a:rPr lang="en-US" sz="3600" dirty="0" err="1"/>
              <a:t>DiscoEval</a:t>
            </a:r>
            <a:endParaRPr lang="en-US" sz="3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396E7-5383-014B-B724-E2B701BB7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24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9D603DA-0673-3D4C-8852-1781C017D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71352038"/>
              </p:ext>
            </p:extLst>
          </p:nvPr>
        </p:nvGraphicFramePr>
        <p:xfrm>
          <a:off x="8479" y="1918482"/>
          <a:ext cx="9125513" cy="46204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740E87F-5F1F-6C46-90A4-BCF27841874E}"/>
              </a:ext>
            </a:extLst>
          </p:cNvPr>
          <p:cNvSpPr txBox="1"/>
          <p:nvPr/>
        </p:nvSpPr>
        <p:spPr>
          <a:xfrm>
            <a:off x="363794" y="1360067"/>
            <a:ext cx="6356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BERT-Large performs best for the most of tasks.</a:t>
            </a:r>
          </a:p>
        </p:txBody>
      </p:sp>
    </p:spTree>
    <p:extLst>
      <p:ext uri="{BB962C8B-B14F-4D97-AF65-F5344CB8AC3E}">
        <p14:creationId xmlns:p14="http://schemas.microsoft.com/office/powerpoint/2010/main" val="37636764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329" y="392176"/>
            <a:ext cx="8612205" cy="437741"/>
          </a:xfrm>
        </p:spPr>
        <p:txBody>
          <a:bodyPr>
            <a:noAutofit/>
          </a:bodyPr>
          <a:lstStyle/>
          <a:p>
            <a:r>
              <a:rPr lang="en-US" sz="3600" dirty="0"/>
              <a:t>Experiments – Benchmark pretrained models on </a:t>
            </a:r>
            <a:r>
              <a:rPr lang="en-US" sz="3600" dirty="0" err="1"/>
              <a:t>DiscoEval</a:t>
            </a:r>
            <a:endParaRPr lang="en-US" sz="3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9C50D30-54F5-CD42-80B1-AD56C97F4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25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9D603DA-0673-3D4C-8852-1781C017D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7209832"/>
              </p:ext>
            </p:extLst>
          </p:nvPr>
        </p:nvGraphicFramePr>
        <p:xfrm>
          <a:off x="9243" y="1914217"/>
          <a:ext cx="9125513" cy="46204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DCD2ACC3-2E1F-614D-8965-37E1E835CC72}"/>
              </a:ext>
            </a:extLst>
          </p:cNvPr>
          <p:cNvSpPr txBox="1"/>
          <p:nvPr/>
        </p:nvSpPr>
        <p:spPr>
          <a:xfrm>
            <a:off x="363794" y="1360067"/>
            <a:ext cx="52596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Skip-thought performs best on RST-DT.</a:t>
            </a:r>
          </a:p>
        </p:txBody>
      </p:sp>
    </p:spTree>
    <p:extLst>
      <p:ext uri="{BB962C8B-B14F-4D97-AF65-F5344CB8AC3E}">
        <p14:creationId xmlns:p14="http://schemas.microsoft.com/office/powerpoint/2010/main" val="13929280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712" y="382530"/>
            <a:ext cx="8916288" cy="474720"/>
          </a:xfrm>
        </p:spPr>
        <p:txBody>
          <a:bodyPr>
            <a:noAutofit/>
          </a:bodyPr>
          <a:lstStyle/>
          <a:p>
            <a:r>
              <a:rPr lang="en-US" sz="3600" dirty="0"/>
              <a:t>Experiments – Benchmark pretrained models on </a:t>
            </a:r>
            <a:r>
              <a:rPr lang="en-US" sz="3600" dirty="0" err="1"/>
              <a:t>DiscoEval</a:t>
            </a:r>
            <a:endParaRPr lang="en-US" sz="36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CEC0C5-FE2E-BC40-912A-B52264FA6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26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39D603DA-0673-3D4C-8852-1781C017D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8831020"/>
              </p:ext>
            </p:extLst>
          </p:nvPr>
        </p:nvGraphicFramePr>
        <p:xfrm>
          <a:off x="18487" y="1929891"/>
          <a:ext cx="9125513" cy="46204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4049F662-3DCB-C44C-BA66-D37D5AF9B1AF}"/>
              </a:ext>
            </a:extLst>
          </p:cNvPr>
          <p:cNvGrpSpPr/>
          <p:nvPr/>
        </p:nvGrpSpPr>
        <p:grpSpPr>
          <a:xfrm>
            <a:off x="627482" y="4477597"/>
            <a:ext cx="523068" cy="581186"/>
            <a:chOff x="635431" y="4184543"/>
            <a:chExt cx="697424" cy="77491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18FEE24-6FC5-794D-81B3-4BEB86E66E93}"/>
                </a:ext>
              </a:extLst>
            </p:cNvPr>
            <p:cNvCxnSpPr/>
            <p:nvPr/>
          </p:nvCxnSpPr>
          <p:spPr>
            <a:xfrm>
              <a:off x="635431" y="4432515"/>
              <a:ext cx="387457" cy="511444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F474F800-2680-6A45-823C-777A335D9642}"/>
                </a:ext>
              </a:extLst>
            </p:cNvPr>
            <p:cNvCxnSpPr/>
            <p:nvPr/>
          </p:nvCxnSpPr>
          <p:spPr>
            <a:xfrm flipV="1">
              <a:off x="1022889" y="4184543"/>
              <a:ext cx="309966" cy="774915"/>
            </a:xfrm>
            <a:prstGeom prst="straightConnector1">
              <a:avLst/>
            </a:prstGeom>
            <a:ln>
              <a:prstDash val="dash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9E3C11-B903-4848-A302-8C23FF8CF9E2}"/>
              </a:ext>
            </a:extLst>
          </p:cNvPr>
          <p:cNvGrpSpPr/>
          <p:nvPr/>
        </p:nvGrpSpPr>
        <p:grpSpPr>
          <a:xfrm>
            <a:off x="2404134" y="4707043"/>
            <a:ext cx="490134" cy="395208"/>
            <a:chOff x="712922" y="4432515"/>
            <a:chExt cx="653512" cy="526944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C4108C8-4A0F-A24B-8806-D88586BEA6DB}"/>
                </a:ext>
              </a:extLst>
            </p:cNvPr>
            <p:cNvCxnSpPr>
              <a:cxnSpLocks/>
            </p:cNvCxnSpPr>
            <p:nvPr/>
          </p:nvCxnSpPr>
          <p:spPr>
            <a:xfrm>
              <a:off x="712922" y="4695987"/>
              <a:ext cx="309966" cy="24797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84C0C5AE-2361-AE46-A559-8D32223F58E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2889" y="4432515"/>
              <a:ext cx="343545" cy="526944"/>
            </a:xfrm>
            <a:prstGeom prst="straightConnector1">
              <a:avLst/>
            </a:prstGeom>
            <a:ln>
              <a:prstDash val="dash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FFD44027-1A2D-C145-B705-7519F2FD1F8D}"/>
              </a:ext>
            </a:extLst>
          </p:cNvPr>
          <p:cNvGrpSpPr/>
          <p:nvPr/>
        </p:nvGrpSpPr>
        <p:grpSpPr>
          <a:xfrm>
            <a:off x="4172725" y="2178068"/>
            <a:ext cx="490134" cy="395208"/>
            <a:chOff x="712922" y="4432515"/>
            <a:chExt cx="653512" cy="526944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3B79134-5CFB-E645-B2D4-65BDA43DB740}"/>
                </a:ext>
              </a:extLst>
            </p:cNvPr>
            <p:cNvCxnSpPr>
              <a:cxnSpLocks/>
            </p:cNvCxnSpPr>
            <p:nvPr/>
          </p:nvCxnSpPr>
          <p:spPr>
            <a:xfrm>
              <a:off x="712922" y="4695987"/>
              <a:ext cx="309966" cy="24797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5C5E7D1A-DABE-FB4E-A8F1-E374036C0E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2889" y="4432515"/>
              <a:ext cx="343545" cy="526944"/>
            </a:xfrm>
            <a:prstGeom prst="straightConnector1">
              <a:avLst/>
            </a:prstGeom>
            <a:ln>
              <a:prstDash val="dash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E386931-4991-0843-9791-60738F6E5C7C}"/>
              </a:ext>
            </a:extLst>
          </p:cNvPr>
          <p:cNvGrpSpPr/>
          <p:nvPr/>
        </p:nvGrpSpPr>
        <p:grpSpPr>
          <a:xfrm>
            <a:off x="5835687" y="4119984"/>
            <a:ext cx="521576" cy="310936"/>
            <a:chOff x="712922" y="4544878"/>
            <a:chExt cx="695434" cy="414581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54468D17-CF05-584E-A4A1-BA6050ACCBE4}"/>
                </a:ext>
              </a:extLst>
            </p:cNvPr>
            <p:cNvCxnSpPr>
              <a:cxnSpLocks/>
            </p:cNvCxnSpPr>
            <p:nvPr/>
          </p:nvCxnSpPr>
          <p:spPr>
            <a:xfrm>
              <a:off x="712922" y="4695987"/>
              <a:ext cx="309966" cy="24797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0C56295-BCF3-B246-B3FA-1C48C795AC4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2889" y="4544878"/>
              <a:ext cx="385467" cy="414581"/>
            </a:xfrm>
            <a:prstGeom prst="straightConnector1">
              <a:avLst/>
            </a:prstGeom>
            <a:ln>
              <a:prstDash val="dash"/>
              <a:tailEnd type="stealt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665AADE-E445-1847-80AD-4C11736CC833}"/>
              </a:ext>
            </a:extLst>
          </p:cNvPr>
          <p:cNvSpPr txBox="1"/>
          <p:nvPr/>
        </p:nvSpPr>
        <p:spPr>
          <a:xfrm>
            <a:off x="363794" y="1360067"/>
            <a:ext cx="86917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latin typeface="+mj-lt"/>
              </a:rPr>
              <a:t>InferSent</a:t>
            </a:r>
            <a:r>
              <a:rPr lang="en-US" sz="2400" dirty="0">
                <a:latin typeface="+mj-lt"/>
              </a:rPr>
              <a:t> performs much worse than other pretrained embeddings that are trained with information about neighboring sentences.</a:t>
            </a:r>
          </a:p>
        </p:txBody>
      </p:sp>
    </p:spTree>
    <p:extLst>
      <p:ext uri="{BB962C8B-B14F-4D97-AF65-F5344CB8AC3E}">
        <p14:creationId xmlns:p14="http://schemas.microsoft.com/office/powerpoint/2010/main" val="38457556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30" y="335964"/>
            <a:ext cx="9050821" cy="994172"/>
          </a:xfrm>
        </p:spPr>
        <p:txBody>
          <a:bodyPr>
            <a:normAutofit/>
          </a:bodyPr>
          <a:lstStyle/>
          <a:p>
            <a:r>
              <a:rPr lang="en-US" sz="3600" dirty="0"/>
              <a:t>Experiments – Per-Layer analysis based on BERT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ED9A9-0431-1841-8A9C-824C190E4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27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B6FC32-8F87-204B-B526-1FD1DBD629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03" b="6849"/>
          <a:stretch/>
        </p:blipFill>
        <p:spPr>
          <a:xfrm>
            <a:off x="1143000" y="1656980"/>
            <a:ext cx="6858000" cy="5064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39371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30" y="335964"/>
            <a:ext cx="9050821" cy="994172"/>
          </a:xfrm>
        </p:spPr>
        <p:txBody>
          <a:bodyPr>
            <a:normAutofit/>
          </a:bodyPr>
          <a:lstStyle/>
          <a:p>
            <a:r>
              <a:rPr lang="en-US" sz="3600" dirty="0"/>
              <a:t>Experiments – Per-Layer analysis based on BERT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ED9A9-0431-1841-8A9C-824C190E4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28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AB6FC32-8F87-204B-B526-1FD1DBD629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03" b="6849"/>
          <a:stretch/>
        </p:blipFill>
        <p:spPr>
          <a:xfrm>
            <a:off x="1143000" y="1656980"/>
            <a:ext cx="6858000" cy="506449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C797519-FE18-6C4C-B4C0-4238332E6C83}"/>
              </a:ext>
            </a:extLst>
          </p:cNvPr>
          <p:cNvSpPr/>
          <p:nvPr/>
        </p:nvSpPr>
        <p:spPr>
          <a:xfrm>
            <a:off x="1432269" y="1751911"/>
            <a:ext cx="2334661" cy="4301933"/>
          </a:xfrm>
          <a:prstGeom prst="rect">
            <a:avLst/>
          </a:prstGeom>
          <a:noFill/>
          <a:ln w="19050" cap="flat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176D12-D277-CA44-B18A-8503D5448D98}"/>
              </a:ext>
            </a:extLst>
          </p:cNvPr>
          <p:cNvSpPr/>
          <p:nvPr/>
        </p:nvSpPr>
        <p:spPr>
          <a:xfrm>
            <a:off x="3770243" y="1751911"/>
            <a:ext cx="4031974" cy="4301933"/>
          </a:xfrm>
          <a:prstGeom prst="rect">
            <a:avLst/>
          </a:prstGeom>
          <a:noFill/>
          <a:ln w="19050" cap="flat">
            <a:solidFill>
              <a:schemeClr val="bg2">
                <a:lumMod val="75000"/>
              </a:schemeClr>
            </a:solidFill>
            <a:prstDash val="lgDash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4A7D025-678E-2848-B553-CBE9D7964420}"/>
              </a:ext>
            </a:extLst>
          </p:cNvPr>
          <p:cNvSpPr/>
          <p:nvPr/>
        </p:nvSpPr>
        <p:spPr>
          <a:xfrm>
            <a:off x="1933262" y="1125908"/>
            <a:ext cx="105841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latin typeface="+mj-lt"/>
              </a:rPr>
              <a:t>SentEval</a:t>
            </a:r>
            <a:endParaRPr lang="en-US" sz="2000" dirty="0">
              <a:latin typeface="+mj-l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FF13BD6-D1F2-9549-9CA5-FDC8EBDFF759}"/>
              </a:ext>
            </a:extLst>
          </p:cNvPr>
          <p:cNvCxnSpPr/>
          <p:nvPr/>
        </p:nvCxnSpPr>
        <p:spPr>
          <a:xfrm>
            <a:off x="2474843" y="1451113"/>
            <a:ext cx="0" cy="300798"/>
          </a:xfrm>
          <a:prstGeom prst="straightConnector1">
            <a:avLst/>
          </a:prstGeom>
          <a:ln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875C09AA-3ACC-104D-B62F-531A2662372B}"/>
              </a:ext>
            </a:extLst>
          </p:cNvPr>
          <p:cNvSpPr/>
          <p:nvPr/>
        </p:nvSpPr>
        <p:spPr>
          <a:xfrm>
            <a:off x="5153544" y="1130081"/>
            <a:ext cx="12050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err="1">
                <a:latin typeface="+mj-lt"/>
              </a:rPr>
              <a:t>DiscoEval</a:t>
            </a:r>
            <a:endParaRPr lang="en-US" sz="2000" dirty="0">
              <a:latin typeface="+mj-lt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B5318EE-AB5E-A948-BA68-465B2E078179}"/>
              </a:ext>
            </a:extLst>
          </p:cNvPr>
          <p:cNvCxnSpPr/>
          <p:nvPr/>
        </p:nvCxnSpPr>
        <p:spPr>
          <a:xfrm>
            <a:off x="5695125" y="1455286"/>
            <a:ext cx="0" cy="300798"/>
          </a:xfrm>
          <a:prstGeom prst="straightConnector1">
            <a:avLst/>
          </a:prstGeom>
          <a:ln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1734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719" y="395598"/>
            <a:ext cx="8778738" cy="994172"/>
          </a:xfrm>
        </p:spPr>
        <p:txBody>
          <a:bodyPr>
            <a:normAutofit/>
          </a:bodyPr>
          <a:lstStyle/>
          <a:p>
            <a:r>
              <a:rPr lang="en-US" sz="3600" dirty="0"/>
              <a:t>Our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171" y="1389770"/>
            <a:ext cx="8135179" cy="452130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An evaluation suite for evaluating discourse knowledge encoded in </a:t>
            </a:r>
            <a:r>
              <a:rPr lang="en-US" b="1" dirty="0">
                <a:latin typeface="+mj-lt"/>
              </a:rPr>
              <a:t>sentence representations</a:t>
            </a:r>
            <a:r>
              <a:rPr lang="en-US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Benchmark and compare several pretrained sentence representations.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Novel learning criteria for capturing discourse structures.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A57E67-6AE2-994F-895C-A2ACA6CB7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481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30" y="335964"/>
            <a:ext cx="9050821" cy="994172"/>
          </a:xfrm>
        </p:spPr>
        <p:txBody>
          <a:bodyPr>
            <a:normAutofit/>
          </a:bodyPr>
          <a:lstStyle/>
          <a:p>
            <a:r>
              <a:rPr lang="en-US" sz="3600" dirty="0"/>
              <a:t>Experiments – Per-Layer analysis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BED9A9-0431-1841-8A9C-824C190E4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29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76004D-1700-5240-AE32-DCE40A20C8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0711482"/>
              </p:ext>
            </p:extLst>
          </p:nvPr>
        </p:nvGraphicFramePr>
        <p:xfrm>
          <a:off x="1699593" y="2197916"/>
          <a:ext cx="5744814" cy="116784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44521">
                  <a:extLst>
                    <a:ext uri="{9D8B030D-6E8A-4147-A177-3AD203B41FA5}">
                      <a16:colId xmlns:a16="http://schemas.microsoft.com/office/drawing/2014/main" val="1280811120"/>
                    </a:ext>
                  </a:extLst>
                </a:gridCol>
                <a:gridCol w="1785355">
                  <a:extLst>
                    <a:ext uri="{9D8B030D-6E8A-4147-A177-3AD203B41FA5}">
                      <a16:colId xmlns:a16="http://schemas.microsoft.com/office/drawing/2014/main" val="3259223634"/>
                    </a:ext>
                  </a:extLst>
                </a:gridCol>
                <a:gridCol w="1914938">
                  <a:extLst>
                    <a:ext uri="{9D8B030D-6E8A-4147-A177-3AD203B41FA5}">
                      <a16:colId xmlns:a16="http://schemas.microsoft.com/office/drawing/2014/main" val="2170512940"/>
                    </a:ext>
                  </a:extLst>
                </a:gridCol>
              </a:tblGrid>
              <a:tr h="397234">
                <a:tc>
                  <a:txBody>
                    <a:bodyPr/>
                    <a:lstStyle/>
                    <a:p>
                      <a:endParaRPr lang="en-US" sz="2000" dirty="0">
                        <a:latin typeface="+mj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latin typeface="+mj-lt"/>
                        </a:rPr>
                        <a:t>ELMo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BERT-Base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254665946"/>
                  </a:ext>
                </a:extLst>
              </a:tr>
              <a:tr h="275313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+mj-lt"/>
                        </a:rPr>
                        <a:t>SentEval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0.8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5.0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900889915"/>
                  </a:ext>
                </a:extLst>
              </a:tr>
              <a:tr h="397234">
                <a:tc>
                  <a:txBody>
                    <a:bodyPr/>
                    <a:lstStyle/>
                    <a:p>
                      <a:r>
                        <a:rPr lang="en-US" sz="2000" dirty="0" err="1">
                          <a:latin typeface="+mj-lt"/>
                        </a:rPr>
                        <a:t>DiscoEval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1.3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8.9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015446853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24F16BCF-8EAC-0E47-BD78-D2BFB6F464A2}"/>
              </a:ext>
            </a:extLst>
          </p:cNvPr>
          <p:cNvSpPr/>
          <p:nvPr/>
        </p:nvSpPr>
        <p:spPr>
          <a:xfrm>
            <a:off x="1731270" y="3394326"/>
            <a:ext cx="595353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</a:rPr>
              <a:t>Average of the layer number for the best layers in </a:t>
            </a:r>
            <a:r>
              <a:rPr lang="en-US" sz="2400" dirty="0" err="1">
                <a:latin typeface="+mj-lt"/>
              </a:rPr>
              <a:t>SentEval</a:t>
            </a:r>
            <a:r>
              <a:rPr lang="en-US" sz="2400" dirty="0">
                <a:latin typeface="+mj-lt"/>
              </a:rPr>
              <a:t> and </a:t>
            </a:r>
            <a:r>
              <a:rPr lang="en-US" sz="2400" dirty="0" err="1">
                <a:latin typeface="+mj-lt"/>
              </a:rPr>
              <a:t>DiscoEval</a:t>
            </a:r>
            <a:r>
              <a:rPr lang="en-US" sz="2400" dirty="0">
                <a:latin typeface="+mj-lt"/>
              </a:rPr>
              <a:t>.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B4C8099-D4A4-7643-97C8-124B1DCAC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923" y="4404097"/>
            <a:ext cx="8398564" cy="585346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Assumption: deeper layers </a:t>
            </a:r>
            <a:r>
              <a:rPr lang="en-US" dirty="0">
                <a:latin typeface="+mj-lt"/>
                <a:sym typeface="Wingdings" pitchFamily="2" charset="2"/>
              </a:rPr>
              <a:t> </a:t>
            </a:r>
            <a:r>
              <a:rPr lang="en-US" dirty="0">
                <a:latin typeface="+mj-lt"/>
              </a:rPr>
              <a:t>higher-level structures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79A839-E118-524A-B819-B355F5798A92}"/>
              </a:ext>
            </a:extLst>
          </p:cNvPr>
          <p:cNvSpPr/>
          <p:nvPr/>
        </p:nvSpPr>
        <p:spPr>
          <a:xfrm>
            <a:off x="2163131" y="5293118"/>
            <a:ext cx="540414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+mj-lt"/>
              </a:rPr>
              <a:t>Aligns with the information needed to solve the discourse tasks.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9FB5B31-E880-584F-8AFD-2D5D13F70165}"/>
              </a:ext>
            </a:extLst>
          </p:cNvPr>
          <p:cNvSpPr/>
          <p:nvPr/>
        </p:nvSpPr>
        <p:spPr>
          <a:xfrm rot="5400000">
            <a:off x="4162537" y="4852734"/>
            <a:ext cx="5677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prstClr val="black"/>
                </a:solidFill>
                <a:latin typeface="Calibri Light" panose="020F0302020204030204"/>
                <a:sym typeface="Wingdings" pitchFamily="2" charset="2"/>
              </a:rPr>
              <a:t>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83276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31" y="257924"/>
            <a:ext cx="8778738" cy="994172"/>
          </a:xfrm>
        </p:spPr>
        <p:txBody>
          <a:bodyPr>
            <a:normAutofit/>
          </a:bodyPr>
          <a:lstStyle/>
          <a:p>
            <a:r>
              <a:rPr lang="en-US" sz="3600" dirty="0"/>
              <a:t>Human Evaluation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25F7932-041C-A44A-9573-724DDFED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4562" y="4573062"/>
            <a:ext cx="5813655" cy="1269368"/>
          </a:xfrm>
        </p:spPr>
        <p:txBody>
          <a:bodyPr/>
          <a:lstStyle/>
          <a:p>
            <a:r>
              <a:rPr lang="en-US" dirty="0">
                <a:latin typeface="+mj-lt"/>
              </a:rPr>
              <a:t>Human still outperforms BERT-Large by a large margin.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9B34AF-387C-C642-9096-959612F0A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30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BD7ADCB-1502-EA42-9883-964E21D109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733908"/>
              </p:ext>
            </p:extLst>
          </p:nvPr>
        </p:nvGraphicFramePr>
        <p:xfrm>
          <a:off x="705678" y="1838740"/>
          <a:ext cx="7931424" cy="231184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321904">
                  <a:extLst>
                    <a:ext uri="{9D8B030D-6E8A-4147-A177-3AD203B41FA5}">
                      <a16:colId xmlns:a16="http://schemas.microsoft.com/office/drawing/2014/main" val="1280811120"/>
                    </a:ext>
                  </a:extLst>
                </a:gridCol>
                <a:gridCol w="1321904">
                  <a:extLst>
                    <a:ext uri="{9D8B030D-6E8A-4147-A177-3AD203B41FA5}">
                      <a16:colId xmlns:a16="http://schemas.microsoft.com/office/drawing/2014/main" val="3259223634"/>
                    </a:ext>
                  </a:extLst>
                </a:gridCol>
                <a:gridCol w="1321904">
                  <a:extLst>
                    <a:ext uri="{9D8B030D-6E8A-4147-A177-3AD203B41FA5}">
                      <a16:colId xmlns:a16="http://schemas.microsoft.com/office/drawing/2014/main" val="2423485210"/>
                    </a:ext>
                  </a:extLst>
                </a:gridCol>
                <a:gridCol w="1321904">
                  <a:extLst>
                    <a:ext uri="{9D8B030D-6E8A-4147-A177-3AD203B41FA5}">
                      <a16:colId xmlns:a16="http://schemas.microsoft.com/office/drawing/2014/main" val="601407881"/>
                    </a:ext>
                  </a:extLst>
                </a:gridCol>
                <a:gridCol w="1321904">
                  <a:extLst>
                    <a:ext uri="{9D8B030D-6E8A-4147-A177-3AD203B41FA5}">
                      <a16:colId xmlns:a16="http://schemas.microsoft.com/office/drawing/2014/main" val="2170512940"/>
                    </a:ext>
                  </a:extLst>
                </a:gridCol>
                <a:gridCol w="1321904">
                  <a:extLst>
                    <a:ext uri="{9D8B030D-6E8A-4147-A177-3AD203B41FA5}">
                      <a16:colId xmlns:a16="http://schemas.microsoft.com/office/drawing/2014/main" val="4195618494"/>
                    </a:ext>
                  </a:extLst>
                </a:gridCol>
              </a:tblGrid>
              <a:tr h="397234">
                <a:tc>
                  <a:txBody>
                    <a:bodyPr/>
                    <a:lstStyle/>
                    <a:p>
                      <a:endParaRPr lang="en-US" sz="2000" dirty="0">
                        <a:latin typeface="+mj-lt"/>
                      </a:endParaRPr>
                    </a:p>
                  </a:txBody>
                  <a:tcPr marL="68580" marR="68580" marT="34290" marB="34290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Sentence Position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Discourse Coherence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4665946"/>
                  </a:ext>
                </a:extLst>
              </a:tr>
              <a:tr h="275313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Human</a:t>
                      </a:r>
                    </a:p>
                  </a:txBody>
                  <a:tcPr marL="68580" marR="68580" marT="34290" marB="34290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77.3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87.0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889915"/>
                  </a:ext>
                </a:extLst>
              </a:tr>
              <a:tr h="397234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BERT-Large</a:t>
                      </a:r>
                    </a:p>
                  </a:txBody>
                  <a:tcPr marL="68580" marR="68580" marT="34290" marB="34290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49.9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60.5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5446853"/>
                  </a:ext>
                </a:extLst>
              </a:tr>
              <a:tr h="275313">
                <a:tc>
                  <a:txBody>
                    <a:bodyPr/>
                    <a:lstStyle/>
                    <a:p>
                      <a:endParaRPr lang="en-US" sz="2000" dirty="0">
                        <a:latin typeface="+mj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Wiki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err="1">
                          <a:latin typeface="+mj-lt"/>
                        </a:rPr>
                        <a:t>arXiv</a:t>
                      </a:r>
                      <a:endParaRPr lang="en-US" sz="2000" dirty="0">
                        <a:latin typeface="+mj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ROC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Wiki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Ubuntu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95363015"/>
                  </a:ext>
                </a:extLst>
              </a:tr>
              <a:tr h="275313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Human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84.0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76.0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94.0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98.0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74.0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18178183"/>
                  </a:ext>
                </a:extLst>
              </a:tr>
              <a:tr h="397234"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+mj-lt"/>
                        </a:rPr>
                        <a:t>BERT-Large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43.0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56.0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50.9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64.9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+mj-lt"/>
                        </a:rPr>
                        <a:t>56.1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55684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02630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30" y="246511"/>
            <a:ext cx="8778738" cy="994172"/>
          </a:xfrm>
        </p:spPr>
        <p:txBody>
          <a:bodyPr>
            <a:normAutofit/>
          </a:bodyPr>
          <a:lstStyle/>
          <a:p>
            <a:r>
              <a:rPr lang="en-US" sz="3600" dirty="0"/>
              <a:t>Learning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8174" y="1500809"/>
            <a:ext cx="8663194" cy="425394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General idea: make use of document structures.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Document structures are related to discourse comprehension, showing how are the information units unfolded.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Naturally annotated data from structured document collections, e.g. Wikipedia.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B836F-E767-9248-84D5-25B99686D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1253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31" y="250302"/>
            <a:ext cx="8778738" cy="994172"/>
          </a:xfrm>
        </p:spPr>
        <p:txBody>
          <a:bodyPr>
            <a:normAutofit/>
          </a:bodyPr>
          <a:lstStyle/>
          <a:p>
            <a:r>
              <a:rPr lang="en-US" sz="3600" dirty="0"/>
              <a:t>Learning Criteria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44F6E6-DAD9-5C47-8F05-6B86A1141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32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FA293A-8199-9942-A45D-D8195C9717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45"/>
          <a:stretch/>
        </p:blipFill>
        <p:spPr>
          <a:xfrm>
            <a:off x="1968644" y="1918793"/>
            <a:ext cx="6906114" cy="377307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E25ECF0-0DBD-594A-8F97-C2E7DF2ABC21}"/>
              </a:ext>
            </a:extLst>
          </p:cNvPr>
          <p:cNvSpPr/>
          <p:nvPr/>
        </p:nvSpPr>
        <p:spPr>
          <a:xfrm>
            <a:off x="2050350" y="2981739"/>
            <a:ext cx="995592" cy="1318038"/>
          </a:xfrm>
          <a:prstGeom prst="rect">
            <a:avLst/>
          </a:prstGeom>
          <a:noFill/>
          <a:ln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06500"/>
                      <a:gd name="connsiteY0" fmla="*/ 0 h 1600200"/>
                      <a:gd name="connsiteX1" fmla="*/ 1206500 w 1206500"/>
                      <a:gd name="connsiteY1" fmla="*/ 0 h 1600200"/>
                      <a:gd name="connsiteX2" fmla="*/ 1206500 w 1206500"/>
                      <a:gd name="connsiteY2" fmla="*/ 1600200 h 1600200"/>
                      <a:gd name="connsiteX3" fmla="*/ 0 w 1206500"/>
                      <a:gd name="connsiteY3" fmla="*/ 1600200 h 1600200"/>
                      <a:gd name="connsiteX4" fmla="*/ 0 w 1206500"/>
                      <a:gd name="connsiteY4" fmla="*/ 0 h 1600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6500" h="1600200" extrusionOk="0">
                        <a:moveTo>
                          <a:pt x="0" y="0"/>
                        </a:moveTo>
                        <a:cubicBezTo>
                          <a:pt x="295042" y="-1590"/>
                          <a:pt x="782973" y="103757"/>
                          <a:pt x="1206500" y="0"/>
                        </a:cubicBezTo>
                        <a:cubicBezTo>
                          <a:pt x="1330376" y="456081"/>
                          <a:pt x="1280673" y="1258643"/>
                          <a:pt x="1206500" y="1600200"/>
                        </a:cubicBezTo>
                        <a:cubicBezTo>
                          <a:pt x="658486" y="1607545"/>
                          <a:pt x="258263" y="1568299"/>
                          <a:pt x="0" y="1600200"/>
                        </a:cubicBezTo>
                        <a:cubicBezTo>
                          <a:pt x="-111537" y="818781"/>
                          <a:pt x="-142154" y="33387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C95CDB-C1D2-3844-8997-DFFBE5BC0DFE}"/>
              </a:ext>
            </a:extLst>
          </p:cNvPr>
          <p:cNvSpPr txBox="1"/>
          <p:nvPr/>
        </p:nvSpPr>
        <p:spPr>
          <a:xfrm>
            <a:off x="176364" y="3353348"/>
            <a:ext cx="11752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Nesting Level (NL)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77F3F4-7EC3-6046-A377-299B0B1200E7}"/>
              </a:ext>
            </a:extLst>
          </p:cNvPr>
          <p:cNvSpPr/>
          <p:nvPr/>
        </p:nvSpPr>
        <p:spPr>
          <a:xfrm>
            <a:off x="2050350" y="1916298"/>
            <a:ext cx="1756337" cy="187430"/>
          </a:xfrm>
          <a:prstGeom prst="rect">
            <a:avLst/>
          </a:prstGeom>
          <a:noFill/>
          <a:ln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06500"/>
                      <a:gd name="connsiteY0" fmla="*/ 0 h 1600200"/>
                      <a:gd name="connsiteX1" fmla="*/ 1206500 w 1206500"/>
                      <a:gd name="connsiteY1" fmla="*/ 0 h 1600200"/>
                      <a:gd name="connsiteX2" fmla="*/ 1206500 w 1206500"/>
                      <a:gd name="connsiteY2" fmla="*/ 1600200 h 1600200"/>
                      <a:gd name="connsiteX3" fmla="*/ 0 w 1206500"/>
                      <a:gd name="connsiteY3" fmla="*/ 1600200 h 1600200"/>
                      <a:gd name="connsiteX4" fmla="*/ 0 w 1206500"/>
                      <a:gd name="connsiteY4" fmla="*/ 0 h 1600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6500" h="1600200" extrusionOk="0">
                        <a:moveTo>
                          <a:pt x="0" y="0"/>
                        </a:moveTo>
                        <a:cubicBezTo>
                          <a:pt x="295042" y="-1590"/>
                          <a:pt x="782973" y="103757"/>
                          <a:pt x="1206500" y="0"/>
                        </a:cubicBezTo>
                        <a:cubicBezTo>
                          <a:pt x="1330376" y="456081"/>
                          <a:pt x="1280673" y="1258643"/>
                          <a:pt x="1206500" y="1600200"/>
                        </a:cubicBezTo>
                        <a:cubicBezTo>
                          <a:pt x="658486" y="1607545"/>
                          <a:pt x="258263" y="1568299"/>
                          <a:pt x="0" y="1600200"/>
                        </a:cubicBezTo>
                        <a:cubicBezTo>
                          <a:pt x="-111537" y="818781"/>
                          <a:pt x="-142154" y="33387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D3C9776-A955-E148-A14A-7601B4621C48}"/>
              </a:ext>
            </a:extLst>
          </p:cNvPr>
          <p:cNvSpPr/>
          <p:nvPr/>
        </p:nvSpPr>
        <p:spPr>
          <a:xfrm>
            <a:off x="2060289" y="4376472"/>
            <a:ext cx="349584" cy="119658"/>
          </a:xfrm>
          <a:prstGeom prst="rect">
            <a:avLst/>
          </a:prstGeom>
          <a:noFill/>
          <a:ln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06500"/>
                      <a:gd name="connsiteY0" fmla="*/ 0 h 1600200"/>
                      <a:gd name="connsiteX1" fmla="*/ 1206500 w 1206500"/>
                      <a:gd name="connsiteY1" fmla="*/ 0 h 1600200"/>
                      <a:gd name="connsiteX2" fmla="*/ 1206500 w 1206500"/>
                      <a:gd name="connsiteY2" fmla="*/ 1600200 h 1600200"/>
                      <a:gd name="connsiteX3" fmla="*/ 0 w 1206500"/>
                      <a:gd name="connsiteY3" fmla="*/ 1600200 h 1600200"/>
                      <a:gd name="connsiteX4" fmla="*/ 0 w 1206500"/>
                      <a:gd name="connsiteY4" fmla="*/ 0 h 1600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6500" h="1600200" extrusionOk="0">
                        <a:moveTo>
                          <a:pt x="0" y="0"/>
                        </a:moveTo>
                        <a:cubicBezTo>
                          <a:pt x="295042" y="-1590"/>
                          <a:pt x="782973" y="103757"/>
                          <a:pt x="1206500" y="0"/>
                        </a:cubicBezTo>
                        <a:cubicBezTo>
                          <a:pt x="1330376" y="456081"/>
                          <a:pt x="1280673" y="1258643"/>
                          <a:pt x="1206500" y="1600200"/>
                        </a:cubicBezTo>
                        <a:cubicBezTo>
                          <a:pt x="658486" y="1607545"/>
                          <a:pt x="258263" y="1568299"/>
                          <a:pt x="0" y="1600200"/>
                        </a:cubicBezTo>
                        <a:cubicBezTo>
                          <a:pt x="-111537" y="818781"/>
                          <a:pt x="-142154" y="33387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6647DA-E18C-FE4C-AB03-B158DEE82233}"/>
              </a:ext>
            </a:extLst>
          </p:cNvPr>
          <p:cNvSpPr txBox="1"/>
          <p:nvPr/>
        </p:nvSpPr>
        <p:spPr>
          <a:xfrm>
            <a:off x="4904529" y="1337525"/>
            <a:ext cx="29458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+mj-lt"/>
              </a:rPr>
              <a:t>Section and Document Title (SDT)</a:t>
            </a:r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407EEAA7-AFC7-FF43-8650-108CC3073142}"/>
              </a:ext>
            </a:extLst>
          </p:cNvPr>
          <p:cNvCxnSpPr>
            <a:cxnSpLocks/>
            <a:stCxn id="7" idx="0"/>
            <a:endCxn id="12" idx="1"/>
          </p:cNvCxnSpPr>
          <p:nvPr/>
        </p:nvCxnSpPr>
        <p:spPr>
          <a:xfrm rot="5400000" flipH="1" flipV="1">
            <a:off x="3711776" y="723545"/>
            <a:ext cx="409496" cy="1976010"/>
          </a:xfrm>
          <a:prstGeom prst="bentConnector2">
            <a:avLst/>
          </a:prstGeom>
          <a:ln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41FE00D3-75E4-8E47-A4B0-B2ADFA987B3E}"/>
              </a:ext>
            </a:extLst>
          </p:cNvPr>
          <p:cNvCxnSpPr>
            <a:cxnSpLocks/>
            <a:stCxn id="8" idx="3"/>
            <a:endCxn id="12" idx="2"/>
          </p:cNvCxnSpPr>
          <p:nvPr/>
        </p:nvCxnSpPr>
        <p:spPr>
          <a:xfrm flipV="1">
            <a:off x="2409873" y="1676079"/>
            <a:ext cx="3967592" cy="2760222"/>
          </a:xfrm>
          <a:prstGeom prst="bentConnector2">
            <a:avLst/>
          </a:prstGeom>
          <a:ln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7EF7499-415D-E144-AD4F-4E86F6BD9E0C}"/>
              </a:ext>
            </a:extLst>
          </p:cNvPr>
          <p:cNvSpPr/>
          <p:nvPr/>
        </p:nvSpPr>
        <p:spPr>
          <a:xfrm>
            <a:off x="2050350" y="5105684"/>
            <a:ext cx="2998728" cy="119658"/>
          </a:xfrm>
          <a:prstGeom prst="rect">
            <a:avLst/>
          </a:prstGeom>
          <a:noFill/>
          <a:ln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206500"/>
                      <a:gd name="connsiteY0" fmla="*/ 0 h 1600200"/>
                      <a:gd name="connsiteX1" fmla="*/ 1206500 w 1206500"/>
                      <a:gd name="connsiteY1" fmla="*/ 0 h 1600200"/>
                      <a:gd name="connsiteX2" fmla="*/ 1206500 w 1206500"/>
                      <a:gd name="connsiteY2" fmla="*/ 1600200 h 1600200"/>
                      <a:gd name="connsiteX3" fmla="*/ 0 w 1206500"/>
                      <a:gd name="connsiteY3" fmla="*/ 1600200 h 1600200"/>
                      <a:gd name="connsiteX4" fmla="*/ 0 w 1206500"/>
                      <a:gd name="connsiteY4" fmla="*/ 0 h 16002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6500" h="1600200" extrusionOk="0">
                        <a:moveTo>
                          <a:pt x="0" y="0"/>
                        </a:moveTo>
                        <a:cubicBezTo>
                          <a:pt x="295042" y="-1590"/>
                          <a:pt x="782973" y="103757"/>
                          <a:pt x="1206500" y="0"/>
                        </a:cubicBezTo>
                        <a:cubicBezTo>
                          <a:pt x="1330376" y="456081"/>
                          <a:pt x="1280673" y="1258643"/>
                          <a:pt x="1206500" y="1600200"/>
                        </a:cubicBezTo>
                        <a:cubicBezTo>
                          <a:pt x="658486" y="1607545"/>
                          <a:pt x="258263" y="1568299"/>
                          <a:pt x="0" y="1600200"/>
                        </a:cubicBezTo>
                        <a:cubicBezTo>
                          <a:pt x="-111537" y="818781"/>
                          <a:pt x="-142154" y="33387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F47CF4-DEDB-B54E-9708-96780E48C138}"/>
              </a:ext>
            </a:extLst>
          </p:cNvPr>
          <p:cNvSpPr txBox="1"/>
          <p:nvPr/>
        </p:nvSpPr>
        <p:spPr>
          <a:xfrm>
            <a:off x="909389" y="5904467"/>
            <a:ext cx="25196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j-lt"/>
              </a:rPr>
              <a:t>Sentence and Paragraph Position (SPP)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8A512B1-AB81-5B48-9BC3-9AB74D51448A}"/>
              </a:ext>
            </a:extLst>
          </p:cNvPr>
          <p:cNvCxnSpPr>
            <a:cxnSpLocks/>
            <a:stCxn id="19" idx="1"/>
          </p:cNvCxnSpPr>
          <p:nvPr/>
        </p:nvCxnSpPr>
        <p:spPr>
          <a:xfrm rot="10800000" flipH="1">
            <a:off x="909389" y="5163249"/>
            <a:ext cx="1129228" cy="1033607"/>
          </a:xfrm>
          <a:prstGeom prst="bentConnector3">
            <a:avLst>
              <a:gd name="adj1" fmla="val -20244"/>
            </a:avLst>
          </a:prstGeom>
          <a:ln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102B236-B062-B448-8AA8-FB7FE84BD3BC}"/>
              </a:ext>
            </a:extLst>
          </p:cNvPr>
          <p:cNvCxnSpPr>
            <a:cxnSpLocks/>
            <a:endCxn id="5" idx="1"/>
          </p:cNvCxnSpPr>
          <p:nvPr/>
        </p:nvCxnSpPr>
        <p:spPr>
          <a:xfrm>
            <a:off x="1054758" y="3640758"/>
            <a:ext cx="995592" cy="0"/>
          </a:xfrm>
          <a:prstGeom prst="straightConnector1">
            <a:avLst/>
          </a:prstGeom>
          <a:ln>
            <a:tailEnd type="stealt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3654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630" y="266497"/>
            <a:ext cx="8778738" cy="994172"/>
          </a:xfrm>
        </p:spPr>
        <p:txBody>
          <a:bodyPr>
            <a:normAutofit/>
          </a:bodyPr>
          <a:lstStyle/>
          <a:p>
            <a:r>
              <a:rPr lang="en-US" sz="3600" dirty="0"/>
              <a:t>Learning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297" y="1767192"/>
            <a:ext cx="8237053" cy="409246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Our models are built upon Skip-thought. All are trained with Neighboring Sentence Prediction (NSP).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Models are trained to reconstruct bag-of-words representations of target sequences in NSP and SDT.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D48F6A-2919-C044-9DCD-9E1C1D15E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533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19509"/>
            <a:ext cx="8676062" cy="437741"/>
          </a:xfrm>
        </p:spPr>
        <p:txBody>
          <a:bodyPr>
            <a:noAutofit/>
          </a:bodyPr>
          <a:lstStyle/>
          <a:p>
            <a:r>
              <a:rPr lang="en-US" sz="3600" dirty="0"/>
              <a:t>Experiments – Benchmark proposed learning objectives on </a:t>
            </a:r>
            <a:r>
              <a:rPr lang="en-US" sz="3600" dirty="0" err="1"/>
              <a:t>DiscoEval</a:t>
            </a:r>
            <a:endParaRPr lang="en-US" sz="3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F3A8BB-5BED-0B49-BBBA-56E51E756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34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6D2DA7F-116C-8C4D-9D01-B4293D58D0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8181431"/>
              </p:ext>
            </p:extLst>
          </p:nvPr>
        </p:nvGraphicFramePr>
        <p:xfrm>
          <a:off x="18487" y="2101045"/>
          <a:ext cx="9125513" cy="46204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80093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177" y="410101"/>
            <a:ext cx="8676062" cy="437741"/>
          </a:xfrm>
        </p:spPr>
        <p:txBody>
          <a:bodyPr>
            <a:noAutofit/>
          </a:bodyPr>
          <a:lstStyle/>
          <a:p>
            <a:r>
              <a:rPr lang="en-US" sz="3600" dirty="0"/>
              <a:t>Experiments – Benchmark proposed learning objectives on </a:t>
            </a:r>
            <a:r>
              <a:rPr lang="en-US" sz="3600" dirty="0" err="1"/>
              <a:t>DiscoEval</a:t>
            </a:r>
            <a:endParaRPr lang="en-US" sz="3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DE0CEF-5DBF-184B-85B7-9660C4FF8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35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6D2DA7F-116C-8C4D-9D01-B4293D58D0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8693902"/>
              </p:ext>
            </p:extLst>
          </p:nvPr>
        </p:nvGraphicFramePr>
        <p:xfrm>
          <a:off x="18487" y="2101045"/>
          <a:ext cx="9125513" cy="46204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6FE359B-6B9A-6040-AC32-E2972025733D}"/>
              </a:ext>
            </a:extLst>
          </p:cNvPr>
          <p:cNvSpPr txBox="1"/>
          <p:nvPr/>
        </p:nvSpPr>
        <p:spPr>
          <a:xfrm>
            <a:off x="363794" y="1360067"/>
            <a:ext cx="769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SPP+NL gives the strongest performance compared to other combinations. </a:t>
            </a:r>
          </a:p>
        </p:txBody>
      </p:sp>
    </p:spTree>
    <p:extLst>
      <p:ext uri="{BB962C8B-B14F-4D97-AF65-F5344CB8AC3E}">
        <p14:creationId xmlns:p14="http://schemas.microsoft.com/office/powerpoint/2010/main" val="14881589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19509"/>
            <a:ext cx="8676062" cy="437741"/>
          </a:xfrm>
        </p:spPr>
        <p:txBody>
          <a:bodyPr>
            <a:noAutofit/>
          </a:bodyPr>
          <a:lstStyle/>
          <a:p>
            <a:r>
              <a:rPr lang="en-US" sz="3600" dirty="0"/>
              <a:t>Experiments – Benchmark proposed learning objectives on </a:t>
            </a:r>
            <a:r>
              <a:rPr lang="en-US" sz="3600" dirty="0" err="1"/>
              <a:t>DiscoEval</a:t>
            </a:r>
            <a:endParaRPr lang="en-US" sz="3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F3A8BB-5BED-0B49-BBBA-56E51E756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36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86D2DA7F-116C-8C4D-9D01-B4293D58D0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37981373"/>
              </p:ext>
            </p:extLst>
          </p:nvPr>
        </p:nvGraphicFramePr>
        <p:xfrm>
          <a:off x="18487" y="2101045"/>
          <a:ext cx="9125513" cy="46204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48A9C2-49E0-3543-B63D-64FB6EED641A}"/>
              </a:ext>
            </a:extLst>
          </p:cNvPr>
          <p:cNvSpPr txBox="1"/>
          <p:nvPr/>
        </p:nvSpPr>
        <p:spPr>
          <a:xfrm>
            <a:off x="363794" y="1360067"/>
            <a:ext cx="76986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Simply adding all the losses is not optimal as some of them could be contradictory. </a:t>
            </a:r>
          </a:p>
        </p:txBody>
      </p:sp>
    </p:spTree>
    <p:extLst>
      <p:ext uri="{BB962C8B-B14F-4D97-AF65-F5344CB8AC3E}">
        <p14:creationId xmlns:p14="http://schemas.microsoft.com/office/powerpoint/2010/main" val="296371173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62" y="371652"/>
            <a:ext cx="8778738" cy="994172"/>
          </a:xfrm>
        </p:spPr>
        <p:txBody>
          <a:bodyPr>
            <a:normAutofit/>
          </a:bodyPr>
          <a:lstStyle/>
          <a:p>
            <a:r>
              <a:rPr lang="en-US" sz="36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8" y="1292087"/>
            <a:ext cx="8150089" cy="5064264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>
                <a:latin typeface="+mj-lt"/>
              </a:rPr>
              <a:t>We introduce </a:t>
            </a:r>
            <a:r>
              <a:rPr lang="en-US" dirty="0" err="1">
                <a:latin typeface="+mj-lt"/>
              </a:rPr>
              <a:t>DiscoEval</a:t>
            </a:r>
            <a:r>
              <a:rPr lang="en-US" dirty="0">
                <a:latin typeface="+mj-lt"/>
              </a:rPr>
              <a:t> for evaluating discourse knowledge encoded in pretrained sentence representations, which is comprised of 7 task groups and covers multiple domains.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>
                <a:latin typeface="+mj-lt"/>
              </a:rPr>
              <a:t>We also introduce a set of multi-task losses that make use of document structures for learning discourse-aware sentence representations.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dirty="0">
                <a:latin typeface="+mj-lt"/>
              </a:rPr>
              <a:t>Human evaluations show that humans still outperform BERT-Large by a large margin.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dirty="0">
              <a:latin typeface="+mj-lt"/>
            </a:endParaRPr>
          </a:p>
          <a:p>
            <a:pPr>
              <a:lnSpc>
                <a:spcPct val="100000"/>
              </a:lnSpc>
              <a:spcBef>
                <a:spcPts val="1200"/>
              </a:spcBef>
            </a:pPr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1EAA3-4262-CD45-B8C8-AFA2AC870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3296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889C0-E7A9-C944-ABE3-7FC4B89FF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264694"/>
            <a:ext cx="7886700" cy="994172"/>
          </a:xfrm>
        </p:spPr>
        <p:txBody>
          <a:bodyPr>
            <a:noAutofit/>
          </a:bodyPr>
          <a:lstStyle/>
          <a:p>
            <a:pPr algn="ctr"/>
            <a:r>
              <a:rPr lang="en-US" sz="3200" dirty="0" err="1"/>
              <a:t>DiscoEval</a:t>
            </a:r>
            <a:r>
              <a:rPr lang="en-US" sz="3200" dirty="0"/>
              <a:t> is available at</a:t>
            </a:r>
            <a:br>
              <a:rPr lang="en-US" sz="3200" dirty="0"/>
            </a:br>
            <a:r>
              <a:rPr lang="en-US" sz="3200" dirty="0"/>
              <a:t>https://</a:t>
            </a:r>
            <a:r>
              <a:rPr lang="en-US" sz="3200" dirty="0" err="1"/>
              <a:t>github.com</a:t>
            </a:r>
            <a:r>
              <a:rPr lang="en-US" sz="3200" dirty="0"/>
              <a:t>/</a:t>
            </a:r>
            <a:r>
              <a:rPr lang="en-US" sz="3200" dirty="0" err="1"/>
              <a:t>ZeweiChu</a:t>
            </a:r>
            <a:r>
              <a:rPr lang="en-US" sz="3200" dirty="0"/>
              <a:t>/</a:t>
            </a:r>
            <a:r>
              <a:rPr lang="en-US" sz="3200" dirty="0" err="1"/>
              <a:t>DiscoEval</a:t>
            </a:r>
            <a:endParaRPr lang="en-US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ECF2523-AA61-DE4B-8F6F-EBB37733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 descr="A picture containing object&#10;&#10;Description automatically generated">
            <a:extLst>
              <a:ext uri="{FF2B5EF4-FFF2-40B4-BE49-F238E27FC236}">
                <a16:creationId xmlns:a16="http://schemas.microsoft.com/office/drawing/2014/main" id="{84E66759-0FD4-E447-BC86-9A8AE1C12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7625" y="4171950"/>
            <a:ext cx="1428750" cy="142875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2FB8978-0565-F140-9FAA-E77A6651B9A4}"/>
              </a:ext>
            </a:extLst>
          </p:cNvPr>
          <p:cNvSpPr txBox="1">
            <a:spLocks/>
          </p:cNvSpPr>
          <p:nvPr/>
        </p:nvSpPr>
        <p:spPr>
          <a:xfrm>
            <a:off x="628650" y="2075260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4087604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293" y="514868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Evaluation (</a:t>
            </a:r>
            <a:r>
              <a:rPr lang="en-US" sz="3600" dirty="0" err="1"/>
              <a:t>DiscoEval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197" y="1616903"/>
            <a:ext cx="8386142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Focus on evaluating the role of a sentence in its discourse context.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7 task groups, covering multiple domains (e.g. Wikipedia, stories, dialogues, and scientific literature).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Probing tasks. Pretrained embeddings are kept fixed and we only use simple classifiers.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314F-FDDD-BC4C-960D-177FD1061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9439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341" y="317560"/>
            <a:ext cx="3253380" cy="994172"/>
          </a:xfrm>
        </p:spPr>
        <p:txBody>
          <a:bodyPr>
            <a:normAutofit/>
          </a:bodyPr>
          <a:lstStyle/>
          <a:p>
            <a:r>
              <a:rPr lang="en-US" sz="3200" dirty="0"/>
              <a:t>Human Evaluation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25F7932-041C-A44A-9573-724DDFED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4596129"/>
            <a:ext cx="8276012" cy="1269368"/>
          </a:xfrm>
        </p:spPr>
        <p:txBody>
          <a:bodyPr/>
          <a:lstStyle/>
          <a:p>
            <a:r>
              <a:rPr lang="en-US" dirty="0">
                <a:latin typeface="+mj-lt"/>
              </a:rPr>
              <a:t>Human still outperforms BERT-Large by a large margin.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438EE3-5175-6245-AC10-5EC529B1A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39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30AF91-6AC2-2045-8BC9-6E6894D30E27}"/>
              </a:ext>
            </a:extLst>
          </p:cNvPr>
          <p:cNvSpPr txBox="1"/>
          <p:nvPr/>
        </p:nvSpPr>
        <p:spPr>
          <a:xfrm>
            <a:off x="-2981325" y="2047875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35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BD7ADCB-1502-EA42-9883-964E21D109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619944"/>
              </p:ext>
            </p:extLst>
          </p:nvPr>
        </p:nvGraphicFramePr>
        <p:xfrm>
          <a:off x="125923" y="2047875"/>
          <a:ext cx="8892153" cy="20574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85433">
                  <a:extLst>
                    <a:ext uri="{9D8B030D-6E8A-4147-A177-3AD203B41FA5}">
                      <a16:colId xmlns:a16="http://schemas.microsoft.com/office/drawing/2014/main" val="1280811120"/>
                    </a:ext>
                  </a:extLst>
                </a:gridCol>
                <a:gridCol w="805069">
                  <a:extLst>
                    <a:ext uri="{9D8B030D-6E8A-4147-A177-3AD203B41FA5}">
                      <a16:colId xmlns:a16="http://schemas.microsoft.com/office/drawing/2014/main" val="3259223634"/>
                    </a:ext>
                  </a:extLst>
                </a:gridCol>
                <a:gridCol w="873549">
                  <a:extLst>
                    <a:ext uri="{9D8B030D-6E8A-4147-A177-3AD203B41FA5}">
                      <a16:colId xmlns:a16="http://schemas.microsoft.com/office/drawing/2014/main" val="2423485210"/>
                    </a:ext>
                  </a:extLst>
                </a:gridCol>
                <a:gridCol w="1044703">
                  <a:extLst>
                    <a:ext uri="{9D8B030D-6E8A-4147-A177-3AD203B41FA5}">
                      <a16:colId xmlns:a16="http://schemas.microsoft.com/office/drawing/2014/main" val="601407881"/>
                    </a:ext>
                  </a:extLst>
                </a:gridCol>
                <a:gridCol w="931331">
                  <a:extLst>
                    <a:ext uri="{9D8B030D-6E8A-4147-A177-3AD203B41FA5}">
                      <a16:colId xmlns:a16="http://schemas.microsoft.com/office/drawing/2014/main" val="3195931089"/>
                    </a:ext>
                  </a:extLst>
                </a:gridCol>
                <a:gridCol w="988017">
                  <a:extLst>
                    <a:ext uri="{9D8B030D-6E8A-4147-A177-3AD203B41FA5}">
                      <a16:colId xmlns:a16="http://schemas.microsoft.com/office/drawing/2014/main" val="587121634"/>
                    </a:ext>
                  </a:extLst>
                </a:gridCol>
                <a:gridCol w="823852">
                  <a:extLst>
                    <a:ext uri="{9D8B030D-6E8A-4147-A177-3AD203B41FA5}">
                      <a16:colId xmlns:a16="http://schemas.microsoft.com/office/drawing/2014/main" val="623770045"/>
                    </a:ext>
                  </a:extLst>
                </a:gridCol>
                <a:gridCol w="1152182">
                  <a:extLst>
                    <a:ext uri="{9D8B030D-6E8A-4147-A177-3AD203B41FA5}">
                      <a16:colId xmlns:a16="http://schemas.microsoft.com/office/drawing/2014/main" val="2170512940"/>
                    </a:ext>
                  </a:extLst>
                </a:gridCol>
                <a:gridCol w="988017">
                  <a:extLst>
                    <a:ext uri="{9D8B030D-6E8A-4147-A177-3AD203B41FA5}">
                      <a16:colId xmlns:a16="http://schemas.microsoft.com/office/drawing/2014/main" val="4195618494"/>
                    </a:ext>
                  </a:extLst>
                </a:gridCol>
              </a:tblGrid>
              <a:tr h="278130">
                <a:tc>
                  <a:txBody>
                    <a:bodyPr/>
                    <a:lstStyle/>
                    <a:p>
                      <a:endParaRPr lang="en-US" sz="1800" dirty="0">
                        <a:latin typeface="+mj-lt"/>
                      </a:endParaRPr>
                    </a:p>
                  </a:txBody>
                  <a:tcPr marL="68580" marR="68580" marT="34290" marB="34290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Sentence Position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Binary Sentence Ordering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Discourse Coherence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4665946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</a:rPr>
                        <a:t>Human</a:t>
                      </a:r>
                    </a:p>
                  </a:txBody>
                  <a:tcPr marL="68580" marR="68580" marT="34290" marB="34290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77.3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84.7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87.0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88991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</a:rPr>
                        <a:t>BERT-Large</a:t>
                      </a:r>
                    </a:p>
                  </a:txBody>
                  <a:tcPr marL="68580" marR="68580" marT="34290" marB="34290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49.9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69.3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60.5</a:t>
                      </a:r>
                    </a:p>
                  </a:txBody>
                  <a:tcPr marL="68580" marR="68580" marT="34290" marB="3429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544685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endParaRPr lang="en-US" sz="1800" dirty="0">
                        <a:latin typeface="+mj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Wiki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+mj-lt"/>
                        </a:rPr>
                        <a:t>arXiv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ROC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Wiki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>
                          <a:latin typeface="+mj-lt"/>
                        </a:rPr>
                        <a:t>arXiv</a:t>
                      </a:r>
                      <a:endParaRPr lang="en-US" sz="1800" dirty="0">
                        <a:latin typeface="+mj-lt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ROC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Wiki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Ubuntu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95363015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</a:rPr>
                        <a:t>Human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84.0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76.0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94.0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64.0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72.0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96.0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98.0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74.0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18178183"/>
                  </a:ext>
                </a:extLst>
              </a:tr>
              <a:tr h="278130"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+mj-lt"/>
                        </a:rPr>
                        <a:t>BERT-Large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43.0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56.0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50.9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70.3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66.8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70.9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64.9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+mj-lt"/>
                        </a:rPr>
                        <a:t>56.1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7556846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96345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841" y="266390"/>
            <a:ext cx="7324726" cy="994172"/>
          </a:xfrm>
        </p:spPr>
        <p:txBody>
          <a:bodyPr>
            <a:normAutofit/>
          </a:bodyPr>
          <a:lstStyle/>
          <a:p>
            <a:r>
              <a:rPr lang="en-US" sz="3200" dirty="0"/>
              <a:t>Discourse Relations – PDTB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6469"/>
            <a:ext cx="7823372" cy="3625194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+mj-lt"/>
              </a:rPr>
              <a:t>PDTB provides a three-level hierarchy of relation tags. We use the second level of types, resulting in 12 categories for PDTB-E and 11 categories for PDTB-I.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+mj-lt"/>
              </a:rPr>
              <a:t>We use a linear classifier and use the following as input</a:t>
            </a:r>
          </a:p>
          <a:p>
            <a:pPr>
              <a:lnSpc>
                <a:spcPct val="150000"/>
              </a:lnSpc>
            </a:pPr>
            <a:endParaRPr lang="en-US" sz="2400" dirty="0">
              <a:latin typeface="+mj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>
                <a:latin typeface="+mj-lt"/>
              </a:rPr>
              <a:t>Where                are the representations for the first and second sentence respectively.</a:t>
            </a:r>
          </a:p>
          <a:p>
            <a:endParaRPr lang="en-US" sz="2400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2E631-1B32-F246-8F69-14F4D256D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40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1F32845-2AC4-104A-974F-632DA110E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8913" y="4414637"/>
            <a:ext cx="3686175" cy="35242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43750F-00FD-7147-96EC-7E5059903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6232" y="4958792"/>
            <a:ext cx="819150" cy="22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32008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324726" cy="994172"/>
          </a:xfrm>
        </p:spPr>
        <p:txBody>
          <a:bodyPr>
            <a:normAutofit/>
          </a:bodyPr>
          <a:lstStyle/>
          <a:p>
            <a:r>
              <a:rPr lang="en-US" sz="2700" dirty="0"/>
              <a:t>Discourse Relations – PDTB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6469"/>
            <a:ext cx="7886700" cy="3579662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PDTB provides a three-level hierarchy of relation tags. We use the second level of types, resulting in 12 categories for PDTB-E and 11 categories for PDTB-I.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We use a linear classifier and use the following as input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+mj-lt"/>
              </a:rPr>
              <a:t>Where                are the representations for the first and second sentence respectively.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FAF4BF-2E59-E547-8428-EF8B2474AA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41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643750F-00FD-7147-96EC-7E5059903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4218" y="4958149"/>
            <a:ext cx="819150" cy="228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F3D7F21-53A7-FF43-9D23-158BBA331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913" y="4414838"/>
            <a:ext cx="3686175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98634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324726" cy="994172"/>
          </a:xfrm>
        </p:spPr>
        <p:txBody>
          <a:bodyPr>
            <a:normAutofit/>
          </a:bodyPr>
          <a:lstStyle/>
          <a:p>
            <a:r>
              <a:rPr lang="en-US" sz="2700" dirty="0"/>
              <a:t>Discourse Relations – PDTB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6469"/>
            <a:ext cx="7886700" cy="3500438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PDTB provides a three-level hierarchy of relation tags. We use the second level of types, resulting in 12 categories for PDTB-E and 11 categories for PDTB-I.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We use a linear classifier and use the following as input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+mj-lt"/>
              </a:rPr>
              <a:t>Where                are the representations for the first and second sentence respectively.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3CC6AF-AD06-B14B-8666-EE8A80531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42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643750F-00FD-7147-96EC-7E5059903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950" y="4958149"/>
            <a:ext cx="819150" cy="228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BBF49DB-4ED5-3943-A3D9-E046511833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050" y="4405571"/>
            <a:ext cx="3771900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2389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324726" cy="994172"/>
          </a:xfrm>
        </p:spPr>
        <p:txBody>
          <a:bodyPr>
            <a:normAutofit/>
          </a:bodyPr>
          <a:lstStyle/>
          <a:p>
            <a:r>
              <a:rPr lang="en-US" sz="2700" dirty="0"/>
              <a:t>Discourse Relations – PDTB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26469"/>
            <a:ext cx="7886700" cy="357039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PDTB provides a three-level hierarchy of relation tags. We use the second level of types, resulting in 12 categories for PDTB-E and 11 categories for PDTB-I.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We use a linear classifier and use the following as input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+mj-lt"/>
              </a:rPr>
              <a:t>Where                are the representations for the first and second sentence respectively.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EDA3DA-F79A-564F-AB29-137593B73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43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643750F-00FD-7147-96EC-7E50599031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951" y="4958149"/>
            <a:ext cx="819150" cy="228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D6434B-EECF-0545-9498-0EA25A0A4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0080" y="4405570"/>
            <a:ext cx="3686175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55947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324726" cy="994172"/>
          </a:xfrm>
        </p:spPr>
        <p:txBody>
          <a:bodyPr>
            <a:normAutofit/>
          </a:bodyPr>
          <a:lstStyle/>
          <a:p>
            <a:r>
              <a:rPr lang="en-US" sz="2700" dirty="0"/>
              <a:t>Sentence Position (SP)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48FDE5D-2C10-E24E-AA01-98C9A22F1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49" y="2125266"/>
            <a:ext cx="7886700" cy="182243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We use a linear classifier and the input is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+mj-lt"/>
              </a:rPr>
              <a:t>where       is the representation for </a:t>
            </a:r>
            <a:r>
              <a:rPr lang="en-US" dirty="0" err="1">
                <a:latin typeface="+mj-lt"/>
              </a:rPr>
              <a:t>i-th</a:t>
            </a:r>
            <a:r>
              <a:rPr lang="en-US" dirty="0">
                <a:latin typeface="+mj-lt"/>
              </a:rPr>
              <a:t> sentence in the modified sequence.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5CE3573-281B-274F-8F6A-1DA6294AA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44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6C4B95C-7EF6-3B40-AC6F-E956D4AC5E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987" y="2860268"/>
            <a:ext cx="5534025" cy="3524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BF90D7-E5F2-D34F-A4AE-2D26F9A05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6441" y="3429000"/>
            <a:ext cx="276225" cy="20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6158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324726" cy="994172"/>
          </a:xfrm>
        </p:spPr>
        <p:txBody>
          <a:bodyPr>
            <a:normAutofit/>
          </a:bodyPr>
          <a:lstStyle/>
          <a:p>
            <a:r>
              <a:rPr lang="en-US" sz="2700" dirty="0"/>
              <a:t>Binary Sentence Ordering (BSO)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Similar to SP but focus more on local coherence.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Data source: Wikipedia article, ROC Stories corpus, and </a:t>
            </a:r>
            <a:r>
              <a:rPr lang="en-US" dirty="0" err="1">
                <a:latin typeface="+mj-lt"/>
              </a:rPr>
              <a:t>arXiv</a:t>
            </a:r>
            <a:r>
              <a:rPr lang="en-US" dirty="0">
                <a:latin typeface="+mj-lt"/>
              </a:rPr>
              <a:t> papers.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Binary prediction: predict if a pair of sentences is in the correct order.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Linear classifier with input as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748566-53D8-7346-AB10-96A111A62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45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42067D-0BCA-D54D-B1AC-437397CD8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824" y="4625387"/>
            <a:ext cx="2238375" cy="35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42121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31094"/>
            <a:ext cx="7324726" cy="994172"/>
          </a:xfrm>
        </p:spPr>
        <p:txBody>
          <a:bodyPr>
            <a:normAutofit/>
          </a:bodyPr>
          <a:lstStyle/>
          <a:p>
            <a:r>
              <a:rPr lang="en-US" sz="2700" dirty="0"/>
              <a:t>Sentence Section Prediction (SSP)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+mj-lt"/>
              </a:rPr>
              <a:t>Binary prediction: determine if the sentence is from the abstract section of a scientific writing.</a:t>
            </a:r>
          </a:p>
          <a:p>
            <a:pPr>
              <a:lnSpc>
                <a:spcPct val="100000"/>
              </a:lnSpc>
            </a:pPr>
            <a:r>
              <a:rPr lang="en-US" dirty="0">
                <a:latin typeface="+mj-lt"/>
              </a:rPr>
              <a:t>Motivation: sentences within certain sections typically exhibit similar patterns because of the way people write coherent text.</a:t>
            </a:r>
          </a:p>
          <a:p>
            <a:pPr>
              <a:lnSpc>
                <a:spcPct val="100000"/>
              </a:lnSpc>
            </a:pPr>
            <a:endParaRPr lang="en-US" dirty="0">
              <a:latin typeface="+mj-lt"/>
            </a:endParaRPr>
          </a:p>
          <a:p>
            <a:pPr>
              <a:lnSpc>
                <a:spcPct val="100000"/>
              </a:lnSpc>
            </a:pPr>
            <a:endParaRPr lang="en-US" dirty="0">
              <a:latin typeface="+mj-lt"/>
            </a:endParaRPr>
          </a:p>
          <a:p>
            <a:pPr>
              <a:lnSpc>
                <a:spcPct val="100000"/>
              </a:lnSpc>
            </a:pPr>
            <a:endParaRPr lang="en-US" dirty="0">
              <a:latin typeface="+mj-lt"/>
            </a:endParaRPr>
          </a:p>
          <a:p>
            <a:pPr>
              <a:lnSpc>
                <a:spcPct val="100000"/>
              </a:lnSpc>
            </a:pPr>
            <a:r>
              <a:rPr lang="en-US" dirty="0">
                <a:latin typeface="+mj-lt"/>
              </a:rPr>
              <a:t>Linear classifier and input is the sentence representation.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29EAEA-C634-8845-BB10-7C9CED62A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46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C1F5A2B-D077-6544-B103-3EF9CF510B59}"/>
              </a:ext>
            </a:extLst>
          </p:cNvPr>
          <p:cNvSpPr txBox="1">
            <a:spLocks/>
          </p:cNvSpPr>
          <p:nvPr/>
        </p:nvSpPr>
        <p:spPr>
          <a:xfrm>
            <a:off x="1952625" y="3971227"/>
            <a:ext cx="6000750" cy="549920"/>
          </a:xfrm>
          <a:prstGeom prst="rect">
            <a:avLst/>
          </a:prstGeom>
          <a:solidFill>
            <a:schemeClr val="bg2">
              <a:alpha val="70000"/>
            </a:schemeClr>
          </a:solidFill>
        </p:spPr>
        <p:txBody>
          <a:bodyPr vert="horz" lIns="68580" tIns="34290" rIns="68580" bIns="3429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System Font Regular"/>
              <a:buChar char="-"/>
            </a:pPr>
            <a:r>
              <a:rPr lang="en-US" sz="1350" dirty="0">
                <a:latin typeface="+mj-lt"/>
              </a:rPr>
              <a:t>The theory behind the SVM and the naive Bayes classifier is explored.</a:t>
            </a:r>
          </a:p>
          <a:p>
            <a:pPr>
              <a:buFont typeface="System Font Regular"/>
              <a:buChar char="-"/>
            </a:pPr>
            <a:r>
              <a:rPr lang="en-US" sz="1350" dirty="0">
                <a:latin typeface="+mj-lt"/>
              </a:rPr>
              <a:t>This relocation of the active target may be repeated an arbitrary number of times.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6A78B6-47A6-774C-8C15-C5A0554BDB59}"/>
              </a:ext>
            </a:extLst>
          </p:cNvPr>
          <p:cNvSpPr txBox="1"/>
          <p:nvPr/>
        </p:nvSpPr>
        <p:spPr>
          <a:xfrm>
            <a:off x="1287447" y="4236661"/>
            <a:ext cx="71365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latin typeface="+mj-lt"/>
              </a:rPr>
              <a:t>Specific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EBEDBC-AC3E-8247-9E3B-8BC48D9F3085}"/>
              </a:ext>
            </a:extLst>
          </p:cNvPr>
          <p:cNvSpPr txBox="1"/>
          <p:nvPr/>
        </p:nvSpPr>
        <p:spPr>
          <a:xfrm>
            <a:off x="1277921" y="3963123"/>
            <a:ext cx="729495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dirty="0">
                <a:latin typeface="+mj-lt"/>
              </a:rPr>
              <a:t>General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47FB52A-B0A4-5C4F-B176-2E5FEAABE1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15000" r="5556" b="14166"/>
          <a:stretch/>
        </p:blipFill>
        <p:spPr>
          <a:xfrm>
            <a:off x="993597" y="4244147"/>
            <a:ext cx="260706" cy="277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371ABA-1441-B441-95C4-B21B398CD4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97" t="12630" r="49759" b="16535"/>
          <a:stretch/>
        </p:blipFill>
        <p:spPr>
          <a:xfrm>
            <a:off x="990695" y="3963123"/>
            <a:ext cx="266510" cy="28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71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293" y="514868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Evaluation (</a:t>
            </a:r>
            <a:r>
              <a:rPr lang="en-US" sz="3600" dirty="0" err="1"/>
              <a:t>DiscoEval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197" y="1616903"/>
            <a:ext cx="8386142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In general, we follow </a:t>
            </a:r>
            <a:r>
              <a:rPr lang="en-US" dirty="0" err="1">
                <a:latin typeface="+mj-lt"/>
              </a:rPr>
              <a:t>SentEval</a:t>
            </a:r>
            <a:r>
              <a:rPr lang="en-US" dirty="0">
                <a:latin typeface="+mj-lt"/>
              </a:rPr>
              <a:t> and use following input for tasks involving pairs of sentences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314F-FDDD-BC4C-960D-177FD1061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C3FDEC-7C64-284D-B608-A56AD6BD31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319" y="3590680"/>
            <a:ext cx="4223362" cy="4037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A200594-2173-2F46-80EB-B25CAEEC8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8049" y="2590879"/>
            <a:ext cx="898977" cy="25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238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2D0F76D-AA57-5242-AEB5-589EA5ABF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329" y="3588162"/>
            <a:ext cx="4223352" cy="403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293" y="514868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Evaluation (</a:t>
            </a:r>
            <a:r>
              <a:rPr lang="en-US" sz="3600" dirty="0" err="1"/>
              <a:t>DiscoEval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197" y="1616903"/>
            <a:ext cx="8386142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In general, we follow </a:t>
            </a:r>
            <a:r>
              <a:rPr lang="en-US" dirty="0" err="1">
                <a:latin typeface="+mj-lt"/>
              </a:rPr>
              <a:t>SentEval</a:t>
            </a:r>
            <a:r>
              <a:rPr lang="en-US" dirty="0">
                <a:latin typeface="+mj-lt"/>
              </a:rPr>
              <a:t> and use following input for tasks involving pairs of sentences</a:t>
            </a:r>
          </a:p>
          <a:p>
            <a:pPr>
              <a:lnSpc>
                <a:spcPct val="150000"/>
              </a:lnSpc>
            </a:pP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314F-FDDD-BC4C-960D-177FD1061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200594-2173-2F46-80EB-B25CAEEC8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8049" y="2590879"/>
            <a:ext cx="898977" cy="25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520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4210788-BABE-114B-8500-CE901FAAB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215" y="3588162"/>
            <a:ext cx="4321569" cy="4037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293" y="514868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Evaluation (</a:t>
            </a:r>
            <a:r>
              <a:rPr lang="en-US" sz="3600" dirty="0" err="1"/>
              <a:t>DiscoEval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197" y="1616903"/>
            <a:ext cx="8386142" cy="18120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In general, we follow </a:t>
            </a:r>
            <a:r>
              <a:rPr lang="en-US" dirty="0" err="1">
                <a:latin typeface="+mj-lt"/>
              </a:rPr>
              <a:t>SentEval</a:t>
            </a:r>
            <a:r>
              <a:rPr lang="en-US" dirty="0">
                <a:latin typeface="+mj-lt"/>
              </a:rPr>
              <a:t> and use following input for tasks involving pairs of sentences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314F-FDDD-BC4C-960D-177FD1061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200594-2173-2F46-80EB-B25CAEEC8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8049" y="2590879"/>
            <a:ext cx="898977" cy="25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313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293" y="514868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Discourse Evaluation (</a:t>
            </a:r>
            <a:r>
              <a:rPr lang="en-US" sz="3600" dirty="0" err="1"/>
              <a:t>DiscoEval</a:t>
            </a:r>
            <a:r>
              <a:rPr lang="en-US" sz="3600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197" y="1616903"/>
            <a:ext cx="8386142" cy="181209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In general, we follow </a:t>
            </a:r>
            <a:r>
              <a:rPr lang="en-US" dirty="0" err="1">
                <a:latin typeface="+mj-lt"/>
              </a:rPr>
              <a:t>SentEval</a:t>
            </a:r>
            <a:r>
              <a:rPr lang="en-US" dirty="0">
                <a:latin typeface="+mj-lt"/>
              </a:rPr>
              <a:t> and use following input for tasks involving pairs of sentences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3314F-FDDD-BC4C-960D-177FD1061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200594-2173-2F46-80EB-B25CAEEC8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8049" y="2590879"/>
            <a:ext cx="898977" cy="2508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D8FF03-3912-6D44-B68A-683D0D349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918" y="3592234"/>
            <a:ext cx="4138162" cy="39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89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CDD37-B924-ED4F-BC4B-37CA90F4AD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841" y="244673"/>
            <a:ext cx="7324726" cy="994172"/>
          </a:xfrm>
        </p:spPr>
        <p:txBody>
          <a:bodyPr>
            <a:normAutofit/>
          </a:bodyPr>
          <a:lstStyle/>
          <a:p>
            <a:r>
              <a:rPr lang="en-US" sz="3600" dirty="0"/>
              <a:t>What is a discourse?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8804C-A7F6-5141-AD53-065DEB129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266605"/>
            <a:ext cx="7886700" cy="232479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dirty="0">
                <a:latin typeface="+mj-lt"/>
              </a:rPr>
              <a:t>A discourse is a coherent, structured group of sentences that acts as a fundamental type of structure in natural language.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7B480E-B584-9A41-B878-9A56F0BFF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7AE49D-F963-9E46-9404-870E93C14FF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60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6206</TotalTime>
  <Words>2282</Words>
  <Application>Microsoft Macintosh PowerPoint</Application>
  <PresentationFormat>On-screen Show (4:3)</PresentationFormat>
  <Paragraphs>349</Paragraphs>
  <Slides>47</Slides>
  <Notes>0</Notes>
  <HiddenSlides>8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System Font Regular</vt:lpstr>
      <vt:lpstr>Arial</vt:lpstr>
      <vt:lpstr>Calibri</vt:lpstr>
      <vt:lpstr>Calibri Light</vt:lpstr>
      <vt:lpstr>Times New Roman</vt:lpstr>
      <vt:lpstr>Office Theme</vt:lpstr>
      <vt:lpstr>Evaluation Benchmarks and Learning Criteria for Discourse-Aware Sentence Representations</vt:lpstr>
      <vt:lpstr>Prior work on evaluation benchmarks</vt:lpstr>
      <vt:lpstr>Our contributions</vt:lpstr>
      <vt:lpstr>Discourse Evaluation (DiscoEval)</vt:lpstr>
      <vt:lpstr>Discourse Evaluation (DiscoEval)</vt:lpstr>
      <vt:lpstr>Discourse Evaluation (DiscoEval)</vt:lpstr>
      <vt:lpstr>Discourse Evaluation (DiscoEval)</vt:lpstr>
      <vt:lpstr>Discourse Evaluation (DiscoEval)</vt:lpstr>
      <vt:lpstr>What is a discourse?</vt:lpstr>
      <vt:lpstr>What is a discourse?</vt:lpstr>
      <vt:lpstr>Discourse Relations</vt:lpstr>
      <vt:lpstr>Discourse Relations – PDTB</vt:lpstr>
      <vt:lpstr>Discourse Relations – RST-DT</vt:lpstr>
      <vt:lpstr>Discourse Relations – RST-DT</vt:lpstr>
      <vt:lpstr>Discourse Relations – RST-DT</vt:lpstr>
      <vt:lpstr>Discourse Relations – RST-DT</vt:lpstr>
      <vt:lpstr>Sentence Position (SP)</vt:lpstr>
      <vt:lpstr>Sentence Position (SP)</vt:lpstr>
      <vt:lpstr>Discourse Coherence (DC)</vt:lpstr>
      <vt:lpstr>Discourse Coherence (DC)</vt:lpstr>
      <vt:lpstr>Discourse Coherence (DC)</vt:lpstr>
      <vt:lpstr>Discourse Coherence (DC)</vt:lpstr>
      <vt:lpstr>Experiments</vt:lpstr>
      <vt:lpstr>Experiments – Benchmark pretrained models on DiscoEval</vt:lpstr>
      <vt:lpstr>Experiments – Benchmark pretrained models on DiscoEval</vt:lpstr>
      <vt:lpstr>Experiments – Benchmark pretrained models on DiscoEval</vt:lpstr>
      <vt:lpstr>Experiments – Benchmark pretrained models on DiscoEval</vt:lpstr>
      <vt:lpstr>Experiments – Per-Layer analysis based on BERT</vt:lpstr>
      <vt:lpstr>Experiments – Per-Layer analysis based on BERT</vt:lpstr>
      <vt:lpstr>Experiments – Per-Layer analysis</vt:lpstr>
      <vt:lpstr>Human Evaluation</vt:lpstr>
      <vt:lpstr>Learning Criteria</vt:lpstr>
      <vt:lpstr>Learning Criteria</vt:lpstr>
      <vt:lpstr>Learning Criteria</vt:lpstr>
      <vt:lpstr>Experiments – Benchmark proposed learning objectives on DiscoEval</vt:lpstr>
      <vt:lpstr>Experiments – Benchmark proposed learning objectives on DiscoEval</vt:lpstr>
      <vt:lpstr>Experiments – Benchmark proposed learning objectives on DiscoEval</vt:lpstr>
      <vt:lpstr>Conclusion</vt:lpstr>
      <vt:lpstr>DiscoEval is available at https://github.com/ZeweiChu/DiscoEval</vt:lpstr>
      <vt:lpstr>Human Evaluation</vt:lpstr>
      <vt:lpstr>Discourse Relations – PDTB</vt:lpstr>
      <vt:lpstr>Discourse Relations – PDTB</vt:lpstr>
      <vt:lpstr>Discourse Relations – PDTB</vt:lpstr>
      <vt:lpstr>Discourse Relations – PDTB</vt:lpstr>
      <vt:lpstr>Sentence Position (SP)</vt:lpstr>
      <vt:lpstr>Binary Sentence Ordering (BSO)</vt:lpstr>
      <vt:lpstr>Sentence Section Prediction (SSP)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Evaluation Benchmarks and Learning Criteria for Discourse-Aware Sentence Representations</dc:title>
  <dc:creator>Mingda Chen</dc:creator>
  <cp:lastModifiedBy>Mingda Chen</cp:lastModifiedBy>
  <cp:revision>279</cp:revision>
  <cp:lastPrinted>2019-10-28T18:34:57Z</cp:lastPrinted>
  <dcterms:created xsi:type="dcterms:W3CDTF">2019-09-30T03:48:16Z</dcterms:created>
  <dcterms:modified xsi:type="dcterms:W3CDTF">2019-10-29T02:28:54Z</dcterms:modified>
</cp:coreProperties>
</file>

<file path=docProps/thumbnail.jpeg>
</file>